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51"/>
  </p:notesMasterIdLst>
  <p:sldIdLst>
    <p:sldId id="277" r:id="rId2"/>
    <p:sldId id="337" r:id="rId3"/>
    <p:sldId id="347" r:id="rId4"/>
    <p:sldId id="348" r:id="rId5"/>
    <p:sldId id="342" r:id="rId6"/>
    <p:sldId id="340" r:id="rId7"/>
    <p:sldId id="350" r:id="rId8"/>
    <p:sldId id="351" r:id="rId9"/>
    <p:sldId id="352" r:id="rId10"/>
    <p:sldId id="353" r:id="rId11"/>
    <p:sldId id="355" r:id="rId12"/>
    <p:sldId id="354" r:id="rId13"/>
    <p:sldId id="356" r:id="rId14"/>
    <p:sldId id="343" r:id="rId15"/>
    <p:sldId id="357" r:id="rId16"/>
    <p:sldId id="379" r:id="rId17"/>
    <p:sldId id="380" r:id="rId18"/>
    <p:sldId id="381" r:id="rId19"/>
    <p:sldId id="382" r:id="rId20"/>
    <p:sldId id="386" r:id="rId21"/>
    <p:sldId id="344" r:id="rId22"/>
    <p:sldId id="378" r:id="rId23"/>
    <p:sldId id="359" r:id="rId24"/>
    <p:sldId id="360" r:id="rId25"/>
    <p:sldId id="362" r:id="rId26"/>
    <p:sldId id="363" r:id="rId27"/>
    <p:sldId id="345" r:id="rId28"/>
    <p:sldId id="361" r:id="rId29"/>
    <p:sldId id="366" r:id="rId30"/>
    <p:sldId id="367" r:id="rId31"/>
    <p:sldId id="365" r:id="rId32"/>
    <p:sldId id="364" r:id="rId33"/>
    <p:sldId id="358" r:id="rId34"/>
    <p:sldId id="385" r:id="rId35"/>
    <p:sldId id="384" r:id="rId36"/>
    <p:sldId id="368" r:id="rId37"/>
    <p:sldId id="369" r:id="rId38"/>
    <p:sldId id="371" r:id="rId39"/>
    <p:sldId id="349" r:id="rId40"/>
    <p:sldId id="373" r:id="rId41"/>
    <p:sldId id="370" r:id="rId42"/>
    <p:sldId id="375" r:id="rId43"/>
    <p:sldId id="372" r:id="rId44"/>
    <p:sldId id="339" r:id="rId45"/>
    <p:sldId id="376" r:id="rId46"/>
    <p:sldId id="377" r:id="rId47"/>
    <p:sldId id="387" r:id="rId48"/>
    <p:sldId id="383" r:id="rId49"/>
    <p:sldId id="338" r:id="rId5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C07"/>
    <a:srgbClr val="0432FF"/>
    <a:srgbClr val="7A81FF"/>
    <a:srgbClr val="FF7E79"/>
    <a:srgbClr val="FF40FF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22" autoAdjust="0"/>
    <p:restoredTop sz="94705"/>
  </p:normalViewPr>
  <p:slideViewPr>
    <p:cSldViewPr snapToGrid="0" snapToObjects="1">
      <p:cViewPr>
        <p:scale>
          <a:sx n="98" d="100"/>
          <a:sy n="98" d="100"/>
        </p:scale>
        <p:origin x="840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1660EC91-6916-334C-B7DB-63AB42AFA0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D5783E4-2570-284E-90A8-1A11E5B6FF9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6BAE8-9EF8-AD47-8451-88C582013411}" type="datetimeFigureOut">
              <a:rPr lang="es-ES"/>
              <a:pPr>
                <a:defRPr/>
              </a:pPr>
              <a:t>28/5/26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1BB9E5B2-364F-6341-ABEF-B2B562CF64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7E398719-977A-704A-AC70-FA7F49F17D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38558-3754-594E-8233-3D24E9FB5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0D53D5-EB79-0D42-ADEF-D272AA61CC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7AA2D15-A558-4744-825A-EBD9C9CADC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AA2D15-A558-4744-825A-EBD9C9CADC60}" type="slidenum">
              <a:rPr lang="es-ES" smtClean="0"/>
              <a:pPr>
                <a:defRPr/>
              </a:pPr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3299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2F9DCE-CBB4-1529-C490-544144EBA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C90FA6-B084-4FFA-EDBC-0105299B1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BB8082-EAA8-1210-8ED7-3D8ADA82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C3FD-5A44-D349-A563-D2B9AF39A039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178196-3AB7-EBBF-1AE6-CE56D121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1F6486-E139-A107-93D1-A6D2E6DD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74C2C-9860-0A42-B33A-8C64D94E0220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18155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DBB12-2D9D-5DDB-9388-29826C2F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D203F4B-15C7-DB3B-0EC3-CF1521924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3463E-7229-A0E4-BD2E-EB61B4D3F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C33A5C-BBB9-0C42-94D0-C1EB8BB9195C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B425CC-4706-6BD4-A868-4504858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3BFC28-38F5-7409-55B7-D97F523C6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FC5EF-2CA0-B44A-B304-CB0FD658EED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53444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CEEA2A-9418-32A1-5641-FE7B17C479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D2AFB-D287-E115-6A5C-2924A6BC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2304AD-D794-A309-4967-5DA5C0A5B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A9E851-5593-2843-B3E0-6246AA5EDECA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F6AC92-B5E7-C9FB-BF7F-DAED07D29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6F6E1D-400A-83EC-9FB2-C2A25F78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67B8A-AC7B-7A42-994C-D22B437CC4D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3212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7A8123-93B1-C0B0-5120-83445421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8F31-6F67-0938-D375-4B707E8B9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A606C6-3F19-2D72-EBA7-1994E16F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CFEF8D-EF12-BB46-942A-F8FBD37551CB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2CB32E-0B3B-6A02-05BF-A56AB195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13603-C9A9-68E1-6AD3-F3F718BC4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020926-1030-6F45-A09E-41A4482577C9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56946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09034B-7605-9A04-2AB1-660040FE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14DB5A-0858-214E-C42C-77D5362C5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D4D6D-D1E5-B3FD-CF4C-077B22C5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FB964-74EC-3A43-89DE-F34A652A9CA0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71852-D568-2ED6-E150-952D486C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D7DE7D-86A3-D00C-74FB-C5D936EB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7B489-F2B3-7745-93F1-04E1573B9951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44969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F4174-B831-C64F-DB87-257E6C9E5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1EB731-80E9-7212-A4A8-1F2D8F35D5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54ABB6-E876-DE0C-4F08-359AE825A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63D309-689E-E24A-F5D9-0DE3927C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8F34EC-1D54-9443-B73D-81521D3626A2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1E5D7F-E3D5-6FC6-099A-62BB5842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F28703-4059-1CBD-CBCB-82E2AF3B6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0D362-9C32-6E4A-BEF1-FE7361B8B07F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51239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07637-83A0-1673-52A3-CE60B1988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DC7C65-9C5D-02E3-6B13-EBB05BBE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AE5D5A-75C4-37B5-73E5-59CEBB43F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933DA7A-B171-8D1B-96D5-3E1C06AA0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FC47D3-8957-0D01-E7C6-93C98CC2A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E7DFDD-633A-0126-008E-6CB2D08C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89C0E3-2539-AC44-9F91-BF41C522B3AC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5F877DE-75DD-89B0-05BF-42CA1CFD9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F0B1ADA-F7B6-877C-A2FD-0F67BBA1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BD68C-A3E5-E246-8908-5EDD123E85BC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18245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35098B-99A7-CFA4-9369-B60A21A00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2D67B3-26D2-4EF2-158B-7B72BEDF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76C300-2896-4B90-838B-CF997327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BDF9950-7309-6BDF-EC1A-2EDFF4C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31471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B56A7E-C0C1-5B02-4778-F2ED79AC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6CFB0-FC6F-0B44-90A8-0E0869B8D916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F3A642-CBFD-8EBE-6FF4-214BA712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40BE3F2-5F63-60F2-CC41-5253BE244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18E1-6589-F149-8F16-42DC2FE121A4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6088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A8C127-9970-BEDA-13B9-823D59540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30D87F-C62D-5C7E-7125-6F165215D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24F68A-D86D-53E2-5CBF-AF7C8DC52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BEA69B-708D-9502-6F73-C90C0FD21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CC55A0-016D-3F47-860E-645172FC6AE6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E9028B-500D-F489-C786-DE5D289A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39111A-64A4-7D36-BD3E-CC6AAB2B6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55792-E887-D146-A693-107CB779D597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34651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EA341B-7F83-9CAE-6969-A7E83B51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361F-D370-F5C9-F8BC-DAC4DF185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E0BA898-9BBF-712C-7AD6-85AAB00A8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C427D-14B8-37FE-48E2-6B9E6997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919C84-9196-224B-B5CC-BC1049CBB98F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C9DE9-FA50-15A9-5D09-D386B67C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7AB55F-9D15-403F-02F9-458390C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052EC-6095-CE45-9C37-C75B1373A14D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13163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7BAE10D-8619-A820-6EAA-EC82E11E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53703E-A285-5155-45F8-B91DDC0D6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BB50BA-623C-79B8-1F32-4D66B493D4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648EF9-E764-F749-8A0A-6E6192B59798}" type="datetimeFigureOut">
              <a:rPr lang="es-ES_tradnl" altLang="es-ES" smtClean="0"/>
              <a:pPr>
                <a:defRPr/>
              </a:pPr>
              <a:t>28/5/26</a:t>
            </a:fld>
            <a:endParaRPr lang="es-ES_tradnl" alt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A3CB6-38A1-9863-A29F-EC1F94AC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C0F1F9-911B-4F5E-6573-32BE6189B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488864C-2E57-A745-B31D-3FE09A16A066}" type="slidenum">
              <a:rPr lang="es-ES_tradnl" altLang="es-ES" smtClean="0"/>
              <a:pPr>
                <a:defRPr/>
              </a:pPr>
              <a:t>‹Nº›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266043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5C41AC28-5814-C84B-A646-C59141FF0378}"/>
              </a:ext>
            </a:extLst>
          </p:cNvPr>
          <p:cNvSpPr/>
          <p:nvPr/>
        </p:nvSpPr>
        <p:spPr>
          <a:xfrm>
            <a:off x="2818283" y="5148457"/>
            <a:ext cx="5465908" cy="75251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r>
              <a:rPr lang="es-CL" sz="2000" b="1" dirty="0">
                <a:ln w="0"/>
                <a:solidFill>
                  <a:schemeClr val="bg1"/>
                </a:solidFill>
                <a:latin typeface="Gotham Light" pitchFamily="2" charset="0"/>
                <a:cs typeface="Gotham Light" pitchFamily="2" charset="0"/>
              </a:rPr>
              <a:t>DEL PAPER AL ACTIVO/PROYECTO FINANCIABLE</a:t>
            </a:r>
          </a:p>
          <a:p>
            <a:pPr>
              <a:lnSpc>
                <a:spcPct val="110000"/>
              </a:lnSpc>
              <a:buClr>
                <a:srgbClr val="7154F9"/>
              </a:buClr>
              <a:defRPr/>
            </a:pPr>
            <a:endParaRPr lang="en-US" sz="2000" b="1" dirty="0">
              <a:ln w="0"/>
              <a:solidFill>
                <a:schemeClr val="bg1"/>
              </a:solidFill>
              <a:latin typeface="Gotham Light" pitchFamily="2" charset="0"/>
              <a:cs typeface="Gotham Light" pitchFamily="2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220E377F-4498-484E-8F5D-2E4F4642D853}"/>
              </a:ext>
            </a:extLst>
          </p:cNvPr>
          <p:cNvSpPr/>
          <p:nvPr/>
        </p:nvSpPr>
        <p:spPr>
          <a:xfrm>
            <a:off x="2818278" y="3939664"/>
            <a:ext cx="6555439" cy="15819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CÓMO HACER MATCH ENTRE LA CIENCIA Y LA INDUSTRIA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2A70FB-0A42-F978-5FE6-E56532ED1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E7613C33-60BE-C7E5-5187-961B975C1AD1}"/>
              </a:ext>
            </a:extLst>
          </p:cNvPr>
          <p:cNvSpPr txBox="1"/>
          <p:nvPr/>
        </p:nvSpPr>
        <p:spPr>
          <a:xfrm>
            <a:off x="421714" y="998336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Diferenciación defendible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3A80938-82F1-1CE8-ABE4-EEE250DEF2DE}"/>
              </a:ext>
            </a:extLst>
          </p:cNvPr>
          <p:cNvSpPr txBox="1"/>
          <p:nvPr/>
        </p:nvSpPr>
        <p:spPr>
          <a:xfrm>
            <a:off x="440002" y="1610984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novedad científica debe transformarse en una ventaja que el mercado entienda y que otros no puedan copiar fácilmente.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310B6D1-0C5D-4A12-3279-CE9C3E5E43AF}"/>
              </a:ext>
            </a:extLst>
          </p:cNvPr>
          <p:cNvSpPr txBox="1"/>
          <p:nvPr/>
        </p:nvSpPr>
        <p:spPr>
          <a:xfrm>
            <a:off x="769186" y="2589392"/>
            <a:ext cx="45811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Mejor desempeño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2936BF6-EBFB-55B1-1CE8-B874987099CE}"/>
              </a:ext>
            </a:extLst>
          </p:cNvPr>
          <p:cNvSpPr txBox="1"/>
          <p:nvPr/>
        </p:nvSpPr>
        <p:spPr>
          <a:xfrm>
            <a:off x="769186" y="2991728"/>
            <a:ext cx="458114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Mayor precisión, eficiencia, duración o seguridad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E7111C6C-BA80-C2EA-264D-C6E9F79C7A33}"/>
              </a:ext>
            </a:extLst>
          </p:cNvPr>
          <p:cNvSpPr txBox="1"/>
          <p:nvPr/>
        </p:nvSpPr>
        <p:spPr>
          <a:xfrm>
            <a:off x="6164146" y="2589392"/>
            <a:ext cx="45811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Menor costo total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22FF5B8-6CD7-70A9-E28E-8715AD8F27CA}"/>
              </a:ext>
            </a:extLst>
          </p:cNvPr>
          <p:cNvSpPr txBox="1"/>
          <p:nvPr/>
        </p:nvSpPr>
        <p:spPr>
          <a:xfrm>
            <a:off x="6164146" y="2991728"/>
            <a:ext cx="458114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CapEx/OpEx menor, menos paradas, menos mermas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86666C6-88B4-669D-78BD-B0940E4FE614}"/>
              </a:ext>
            </a:extLst>
          </p:cNvPr>
          <p:cNvSpPr txBox="1"/>
          <p:nvPr/>
        </p:nvSpPr>
        <p:spPr>
          <a:xfrm>
            <a:off x="769186" y="4281032"/>
            <a:ext cx="45811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Menor riesgo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882A73DB-0A5C-D3D0-4DAE-A3030DC7D0F2}"/>
              </a:ext>
            </a:extLst>
          </p:cNvPr>
          <p:cNvSpPr txBox="1"/>
          <p:nvPr/>
        </p:nvSpPr>
        <p:spPr>
          <a:xfrm>
            <a:off x="769186" y="4683367"/>
            <a:ext cx="458114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Más confiable, certificable, trazable o regulatoriamente claro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963CE06-4C35-4653-5EA7-C9A371EE8D68}"/>
              </a:ext>
            </a:extLst>
          </p:cNvPr>
          <p:cNvSpPr txBox="1"/>
          <p:nvPr/>
        </p:nvSpPr>
        <p:spPr>
          <a:xfrm>
            <a:off x="6164146" y="4281032"/>
            <a:ext cx="45811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Defendibilidad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4E66E4B2-8CF0-1875-AF63-F418B007DC27}"/>
              </a:ext>
            </a:extLst>
          </p:cNvPr>
          <p:cNvSpPr txBox="1"/>
          <p:nvPr/>
        </p:nvSpPr>
        <p:spPr>
          <a:xfrm>
            <a:off x="6164146" y="4683367"/>
            <a:ext cx="458114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Patente, secreto industrial, datos, know-how o acceso único</a:t>
            </a:r>
          </a:p>
        </p:txBody>
      </p:sp>
    </p:spTree>
    <p:extLst>
      <p:ext uri="{BB962C8B-B14F-4D97-AF65-F5344CB8AC3E}">
        <p14:creationId xmlns:p14="http://schemas.microsoft.com/office/powerpoint/2010/main" val="3421704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03AEEA-24E1-CA36-6712-996A564B0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9AA31D3E-CCC5-DEB0-ECD1-9F9B5195E820}"/>
              </a:ext>
            </a:extLst>
          </p:cNvPr>
          <p:cNvSpPr txBox="1"/>
          <p:nvPr/>
        </p:nvSpPr>
        <p:spPr>
          <a:xfrm>
            <a:off x="421714" y="902801"/>
            <a:ext cx="90525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 dirty="0">
                <a:solidFill>
                  <a:srgbClr val="0C1F35"/>
                </a:solidFill>
                <a:latin typeface="Aptos Display"/>
              </a:rPr>
              <a:t>TRL, CRL y MRL: 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3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niveles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que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deben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avanzar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junt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o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s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3659561-553F-F033-A55D-5DB37EF27CA7}"/>
              </a:ext>
            </a:extLst>
          </p:cNvPr>
          <p:cNvSpPr txBox="1"/>
          <p:nvPr/>
        </p:nvSpPr>
        <p:spPr>
          <a:xfrm>
            <a:off x="421714" y="1817200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 dirty="0" err="1">
                <a:solidFill>
                  <a:srgbClr val="5C6974"/>
                </a:solidFill>
                <a:latin typeface="Aptos"/>
              </a:rPr>
              <a:t>Financiar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no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exige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perfección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,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exige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saber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qué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falta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y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cómo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se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validará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.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C4C4DA19-B0A5-2E10-62E2-820EAAFAC60D}"/>
              </a:ext>
            </a:extLst>
          </p:cNvPr>
          <p:cNvSpPr/>
          <p:nvPr/>
        </p:nvSpPr>
        <p:spPr>
          <a:xfrm>
            <a:off x="650314" y="2365840"/>
            <a:ext cx="822960" cy="45720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500" b="1">
                <a:solidFill>
                  <a:srgbClr val="FFFFFF"/>
                </a:solidFill>
                <a:latin typeface="Aptos"/>
              </a:rPr>
              <a:t>TRL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5295D8F-6119-567E-F5D8-644EABD00BCC}"/>
              </a:ext>
            </a:extLst>
          </p:cNvPr>
          <p:cNvSpPr txBox="1"/>
          <p:nvPr/>
        </p:nvSpPr>
        <p:spPr>
          <a:xfrm>
            <a:off x="1820746" y="2448136"/>
            <a:ext cx="8787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Tecnología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E1FE483B-753D-8D4F-82E1-4132C3989C58}"/>
              </a:ext>
            </a:extLst>
          </p:cNvPr>
          <p:cNvSpPr txBox="1"/>
          <p:nvPr/>
        </p:nvSpPr>
        <p:spPr>
          <a:xfrm>
            <a:off x="1820746" y="2850472"/>
            <a:ext cx="8787384" cy="1188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prueba → prototipo → demostración</a:t>
            </a: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296505AC-E110-1C71-A737-95CADAFC5CE6}"/>
              </a:ext>
            </a:extLst>
          </p:cNvPr>
          <p:cNvSpPr/>
          <p:nvPr/>
        </p:nvSpPr>
        <p:spPr>
          <a:xfrm>
            <a:off x="650314" y="3600281"/>
            <a:ext cx="822960" cy="45720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500" b="1">
                <a:solidFill>
                  <a:srgbClr val="FFFFFF"/>
                </a:solidFill>
                <a:latin typeface="Aptos"/>
              </a:rPr>
              <a:t>CRL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577E8C7C-DD8F-5F2B-F594-2FDAEAE7FCEC}"/>
              </a:ext>
            </a:extLst>
          </p:cNvPr>
          <p:cNvSpPr txBox="1"/>
          <p:nvPr/>
        </p:nvSpPr>
        <p:spPr>
          <a:xfrm>
            <a:off x="1820746" y="3682577"/>
            <a:ext cx="8787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Cliente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2985EF16-EA38-2640-09FB-FEFB3593D3A5}"/>
              </a:ext>
            </a:extLst>
          </p:cNvPr>
          <p:cNvSpPr txBox="1"/>
          <p:nvPr/>
        </p:nvSpPr>
        <p:spPr>
          <a:xfrm>
            <a:off x="1820746" y="4084913"/>
            <a:ext cx="8787384" cy="1188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problema → disposición a probar/pagar → canal</a:t>
            </a: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D67FE48A-4992-C9B6-E02D-FC79C216D145}"/>
              </a:ext>
            </a:extLst>
          </p:cNvPr>
          <p:cNvSpPr/>
          <p:nvPr/>
        </p:nvSpPr>
        <p:spPr>
          <a:xfrm>
            <a:off x="650314" y="4834721"/>
            <a:ext cx="822960" cy="457200"/>
          </a:xfrm>
          <a:prstGeom prst="roundRect">
            <a:avLst/>
          </a:prstGeom>
          <a:solidFill>
            <a:srgbClr val="DAA8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500" b="1">
                <a:solidFill>
                  <a:srgbClr val="FFFFFF"/>
                </a:solidFill>
                <a:latin typeface="Aptos"/>
              </a:rPr>
              <a:t>MRL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BF135F7D-0384-233F-34BE-838C0CF2320D}"/>
              </a:ext>
            </a:extLst>
          </p:cNvPr>
          <p:cNvSpPr txBox="1"/>
          <p:nvPr/>
        </p:nvSpPr>
        <p:spPr>
          <a:xfrm>
            <a:off x="1820746" y="4917017"/>
            <a:ext cx="8787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Manufactura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D7FBEC9D-45E4-DBC1-53BE-92C0F38BA18E}"/>
              </a:ext>
            </a:extLst>
          </p:cNvPr>
          <p:cNvSpPr txBox="1"/>
          <p:nvPr/>
        </p:nvSpPr>
        <p:spPr>
          <a:xfrm>
            <a:off x="1820746" y="5319353"/>
            <a:ext cx="8787384" cy="1188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proceso → repetibilidad → costos/calidad</a:t>
            </a:r>
          </a:p>
        </p:txBody>
      </p:sp>
    </p:spTree>
    <p:extLst>
      <p:ext uri="{BB962C8B-B14F-4D97-AF65-F5344CB8AC3E}">
        <p14:creationId xmlns:p14="http://schemas.microsoft.com/office/powerpoint/2010/main" val="1350256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126C28-658E-AFA8-A81E-1C062944E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9DDBBCC-20C9-6597-A30A-D79897F16A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44" t="17781" r="7199" b="19384"/>
          <a:stretch>
            <a:fillRect/>
          </a:stretch>
        </p:blipFill>
        <p:spPr>
          <a:xfrm>
            <a:off x="415636" y="872834"/>
            <a:ext cx="9698182" cy="477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38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81180F-A920-AAD6-3183-1AE9D3E12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2">
            <a:extLst>
              <a:ext uri="{FF2B5EF4-FFF2-40B4-BE49-F238E27FC236}">
                <a16:creationId xmlns:a16="http://schemas.microsoft.com/office/drawing/2014/main" id="{07CC7D3D-E1C0-AC8C-9B86-F0345F156074}"/>
              </a:ext>
            </a:extLst>
          </p:cNvPr>
          <p:cNvSpPr txBox="1"/>
          <p:nvPr/>
        </p:nvSpPr>
        <p:spPr>
          <a:xfrm>
            <a:off x="421714" y="6833163"/>
            <a:ext cx="4023360" cy="201168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800" b="0">
                <a:solidFill>
                  <a:srgbClr val="5C6974"/>
                </a:solidFill>
                <a:latin typeface="Aptos"/>
              </a:rPr>
              <a:t>IGNOVA | De paper a activo financiable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D4ABDC38-0188-DDF2-D55D-E24F0C183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14" y="1054797"/>
            <a:ext cx="10326006" cy="444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75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D2B436-5B54-36C2-7203-30AC8782A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668EFBA1-284A-4D0F-D2EE-474FFD4CE811}"/>
              </a:ext>
            </a:extLst>
          </p:cNvPr>
          <p:cNvSpPr/>
          <p:nvPr/>
        </p:nvSpPr>
        <p:spPr>
          <a:xfrm>
            <a:off x="3081526" y="2847859"/>
            <a:ext cx="7700205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prstClr val="white"/>
                </a:solidFill>
                <a:latin typeface="Gotham Medium" pitchFamily="2" charset="0"/>
                <a:cs typeface="Gotham Medium" pitchFamily="2" charset="0"/>
              </a:rPr>
              <a:t>RIESGO, RETORNO E INDICADORES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en-US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29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44AE37-2704-76A8-438C-0EB3E74B7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C1884AF4-D8D7-1568-4280-58CC6FFA3055}"/>
              </a:ext>
            </a:extLst>
          </p:cNvPr>
          <p:cNvSpPr txBox="1"/>
          <p:nvPr/>
        </p:nvSpPr>
        <p:spPr>
          <a:xfrm>
            <a:off x="890379" y="2604677"/>
            <a:ext cx="8076199" cy="2006703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just"/>
            <a:r>
              <a:rPr lang="es-CL" sz="3200" dirty="0">
                <a:latin typeface="Aptos"/>
              </a:rPr>
              <a:t>El financiamiento aparece / llega cuando el riesgo está identificado, el retorno es creíble y los indicadores gestionan el avance.</a:t>
            </a:r>
          </a:p>
          <a:p>
            <a:pPr algn="just"/>
            <a:endParaRPr sz="3200" b="0" dirty="0"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3892658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FFE71A-1BF4-5B2C-8382-A664213D7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865239-7FD2-350E-ACA9-6EBE1C957DB0}"/>
              </a:ext>
            </a:extLst>
          </p:cNvPr>
          <p:cNvSpPr txBox="1"/>
          <p:nvPr/>
        </p:nvSpPr>
        <p:spPr>
          <a:xfrm>
            <a:off x="445210" y="1190967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Mapa de riesgos de una EBCT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6D54ED-43AA-9984-40E1-99B231601F57}"/>
              </a:ext>
            </a:extLst>
          </p:cNvPr>
          <p:cNvSpPr txBox="1"/>
          <p:nvPr/>
        </p:nvSpPr>
        <p:spPr>
          <a:xfrm>
            <a:off x="463498" y="1803615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inversión no evita el riesgo: lo administra con experimentos, contratos y milestones.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7C37CCB-E37D-A943-4BBF-DE7A0EBD3846}"/>
              </a:ext>
            </a:extLst>
          </p:cNvPr>
          <p:cNvSpPr/>
          <p:nvPr/>
        </p:nvSpPr>
        <p:spPr>
          <a:xfrm>
            <a:off x="9223450" y="1190967"/>
            <a:ext cx="2057400" cy="32004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900" b="1">
                <a:solidFill>
                  <a:srgbClr val="FFFFFF"/>
                </a:solidFill>
                <a:latin typeface="Aptos"/>
              </a:rPr>
              <a:t>Riesgo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01A2CC-B597-93BF-1DCD-3723CA7B6DB8}"/>
              </a:ext>
            </a:extLst>
          </p:cNvPr>
          <p:cNvSpPr/>
          <p:nvPr/>
        </p:nvSpPr>
        <p:spPr>
          <a:xfrm>
            <a:off x="463498" y="2333967"/>
            <a:ext cx="10881360" cy="27432"/>
          </a:xfrm>
          <a:prstGeom prst="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6B8FA7-6551-B6A7-B895-0E4FB4768DDE}"/>
              </a:ext>
            </a:extLst>
          </p:cNvPr>
          <p:cNvSpPr txBox="1"/>
          <p:nvPr/>
        </p:nvSpPr>
        <p:spPr>
          <a:xfrm>
            <a:off x="746962" y="27820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Técnico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B4FB2C-B4CA-CC84-861A-1362D4A635C2}"/>
              </a:ext>
            </a:extLst>
          </p:cNvPr>
          <p:cNvSpPr txBox="1"/>
          <p:nvPr/>
        </p:nvSpPr>
        <p:spPr>
          <a:xfrm>
            <a:off x="746962" y="31843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desempeño, reproducibilidad, integración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E0D93F-4AE3-D067-BA32-AC0D48871DDA}"/>
              </a:ext>
            </a:extLst>
          </p:cNvPr>
          <p:cNvSpPr txBox="1"/>
          <p:nvPr/>
        </p:nvSpPr>
        <p:spPr>
          <a:xfrm>
            <a:off x="4450281" y="27820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Mercado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F6A38E-C278-9E4E-B4AB-65425F8132B4}"/>
              </a:ext>
            </a:extLst>
          </p:cNvPr>
          <p:cNvSpPr txBox="1"/>
          <p:nvPr/>
        </p:nvSpPr>
        <p:spPr>
          <a:xfrm>
            <a:off x="4450281" y="31843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dolor insuficiente, comprador difuso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511F40-05ED-3336-A4E1-B03C4DE7B10E}"/>
              </a:ext>
            </a:extLst>
          </p:cNvPr>
          <p:cNvSpPr txBox="1"/>
          <p:nvPr/>
        </p:nvSpPr>
        <p:spPr>
          <a:xfrm>
            <a:off x="8153601" y="27820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Regulatorio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40AF2D-9D8F-646A-1DDE-BC3000B2CBC7}"/>
              </a:ext>
            </a:extLst>
          </p:cNvPr>
          <p:cNvSpPr txBox="1"/>
          <p:nvPr/>
        </p:nvSpPr>
        <p:spPr>
          <a:xfrm>
            <a:off x="8153601" y="31843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permisos, certificaciones, normas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392CFA-883F-4A73-136E-FC65EB61014F}"/>
              </a:ext>
            </a:extLst>
          </p:cNvPr>
          <p:cNvSpPr txBox="1"/>
          <p:nvPr/>
        </p:nvSpPr>
        <p:spPr>
          <a:xfrm>
            <a:off x="746962" y="43822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IP/FTO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60F802-D664-8F7B-48F9-49A39B12F46A}"/>
              </a:ext>
            </a:extLst>
          </p:cNvPr>
          <p:cNvSpPr txBox="1"/>
          <p:nvPr/>
        </p:nvSpPr>
        <p:spPr>
          <a:xfrm>
            <a:off x="746962" y="47845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patentabilidad, titularidad, terceros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B600DC-7787-7205-8694-42729A4D0967}"/>
              </a:ext>
            </a:extLst>
          </p:cNvPr>
          <p:cNvSpPr txBox="1"/>
          <p:nvPr/>
        </p:nvSpPr>
        <p:spPr>
          <a:xfrm>
            <a:off x="4450281" y="43822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Operacional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63CC41-1653-0D83-28B2-76CA330642ED}"/>
              </a:ext>
            </a:extLst>
          </p:cNvPr>
          <p:cNvSpPr txBox="1"/>
          <p:nvPr/>
        </p:nvSpPr>
        <p:spPr>
          <a:xfrm>
            <a:off x="4450281" y="47845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costos, manufactura, soporte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6C1D6C-2A2A-08A5-E8BD-FF781FFD12B1}"/>
              </a:ext>
            </a:extLst>
          </p:cNvPr>
          <p:cNvSpPr txBox="1"/>
          <p:nvPr/>
        </p:nvSpPr>
        <p:spPr>
          <a:xfrm>
            <a:off x="8153601" y="4382223"/>
            <a:ext cx="29352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Equipo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DABA95F-F5C1-AE68-DCE1-A9AAFB012A86}"/>
              </a:ext>
            </a:extLst>
          </p:cNvPr>
          <p:cNvSpPr txBox="1"/>
          <p:nvPr/>
        </p:nvSpPr>
        <p:spPr>
          <a:xfrm>
            <a:off x="8153601" y="4784559"/>
            <a:ext cx="293522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dedicación, capacidades, incentivos</a:t>
            </a:r>
          </a:p>
        </p:txBody>
      </p:sp>
    </p:spTree>
    <p:extLst>
      <p:ext uri="{BB962C8B-B14F-4D97-AF65-F5344CB8AC3E}">
        <p14:creationId xmlns:p14="http://schemas.microsoft.com/office/powerpoint/2010/main" val="1378915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9A18BF-7769-BFD6-8EF8-7BCF67314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D6D04F-8778-8E11-B02D-72E1E5C5DF78}"/>
              </a:ext>
            </a:extLst>
          </p:cNvPr>
          <p:cNvSpPr txBox="1"/>
          <p:nvPr/>
        </p:nvSpPr>
        <p:spPr>
          <a:xfrm>
            <a:off x="335280" y="1021081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Cómo hablar de retorno sin prometer de más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E7D1CC-CFD1-8DDD-1D14-B2C0A5E13E7A}"/>
              </a:ext>
            </a:extLst>
          </p:cNvPr>
          <p:cNvSpPr txBox="1"/>
          <p:nvPr/>
        </p:nvSpPr>
        <p:spPr>
          <a:xfrm>
            <a:off x="353568" y="1633729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El retorno debe ser específico para la empresa, la universidad y el territorio.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CB2FB4-2630-E33A-B459-32F39801F5F6}"/>
              </a:ext>
            </a:extLst>
          </p:cNvPr>
          <p:cNvSpPr txBox="1"/>
          <p:nvPr/>
        </p:nvSpPr>
        <p:spPr>
          <a:xfrm>
            <a:off x="637032" y="2566417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Retorno para empresas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2680E0-5B36-9BD4-CFD4-B8DD593908A1}"/>
              </a:ext>
            </a:extLst>
          </p:cNvPr>
          <p:cNvSpPr txBox="1"/>
          <p:nvPr/>
        </p:nvSpPr>
        <p:spPr>
          <a:xfrm>
            <a:off x="637032" y="2968753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D0CD92-EA29-6537-5411-AE726CAC714C}"/>
              </a:ext>
            </a:extLst>
          </p:cNvPr>
          <p:cNvSpPr txBox="1"/>
          <p:nvPr/>
        </p:nvSpPr>
        <p:spPr>
          <a:xfrm>
            <a:off x="673608" y="3060193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Ahorro de costos, energía o tiempo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Reducción de fallas, detenciones o riesgo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Nuevos ingresos o acceso a mercados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Cumplimiento normativo/ESG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Reputación, talento y licencia social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31BAF8-DA43-547D-9784-0A31F892C859}"/>
              </a:ext>
            </a:extLst>
          </p:cNvPr>
          <p:cNvSpPr txBox="1"/>
          <p:nvPr/>
        </p:nvSpPr>
        <p:spPr>
          <a:xfrm>
            <a:off x="6077712" y="2566417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Retorno para universidad/centro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716EEC-A261-D7D9-7291-3254EB1DEDEE}"/>
              </a:ext>
            </a:extLst>
          </p:cNvPr>
          <p:cNvSpPr txBox="1"/>
          <p:nvPr/>
        </p:nvSpPr>
        <p:spPr>
          <a:xfrm>
            <a:off x="6077712" y="2968753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3C030B-D20A-8D19-4895-48249AB60571}"/>
              </a:ext>
            </a:extLst>
          </p:cNvPr>
          <p:cNvSpPr txBox="1"/>
          <p:nvPr/>
        </p:nvSpPr>
        <p:spPr>
          <a:xfrm>
            <a:off x="6114288" y="3060193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Licencias, royalties, equity o servicios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Publicaciones y tesis con problemas reales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Reputación y atracción de fondos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Portafolio transferible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Impacto territorial y productivo</a:t>
            </a:r>
          </a:p>
        </p:txBody>
      </p:sp>
    </p:spTree>
    <p:extLst>
      <p:ext uri="{BB962C8B-B14F-4D97-AF65-F5344CB8AC3E}">
        <p14:creationId xmlns:p14="http://schemas.microsoft.com/office/powerpoint/2010/main" val="400023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22F373-FC66-2AE9-5BAC-5AD41330E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9D0C08-CC9C-FE7F-7456-22917FBF0801}"/>
              </a:ext>
            </a:extLst>
          </p:cNvPr>
          <p:cNvSpPr txBox="1"/>
          <p:nvPr/>
        </p:nvSpPr>
        <p:spPr>
          <a:xfrm>
            <a:off x="335280" y="848802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KPIs por etapa: lo que se debe medir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E26B8E-C8EF-4DE6-88C7-4FB55D4AC52F}"/>
              </a:ext>
            </a:extLst>
          </p:cNvPr>
          <p:cNvSpPr txBox="1"/>
          <p:nvPr/>
        </p:nvSpPr>
        <p:spPr>
          <a:xfrm>
            <a:off x="353568" y="1461450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Los indicadores cambian cuando cambia la decisión que se quiere habilitar.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FFB7B39-BD5D-2EA1-495A-719886AD022D}"/>
              </a:ext>
            </a:extLst>
          </p:cNvPr>
          <p:cNvSpPr/>
          <p:nvPr/>
        </p:nvSpPr>
        <p:spPr>
          <a:xfrm>
            <a:off x="381000" y="2266122"/>
            <a:ext cx="1874520" cy="411480"/>
          </a:xfrm>
          <a:prstGeom prst="roundRect">
            <a:avLst/>
          </a:prstGeom>
          <a:solidFill>
            <a:srgbClr val="0C1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Dimensión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948329B-AB68-ECDC-142E-BD81D779F519}"/>
              </a:ext>
            </a:extLst>
          </p:cNvPr>
          <p:cNvSpPr/>
          <p:nvPr/>
        </p:nvSpPr>
        <p:spPr>
          <a:xfrm>
            <a:off x="2301240" y="2266122"/>
            <a:ext cx="2743200" cy="41148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Etapa temprana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9FA4B22-8826-0EB8-38CD-630B14A2224F}"/>
              </a:ext>
            </a:extLst>
          </p:cNvPr>
          <p:cNvSpPr/>
          <p:nvPr/>
        </p:nvSpPr>
        <p:spPr>
          <a:xfrm>
            <a:off x="5090160" y="2266122"/>
            <a:ext cx="2743200" cy="41148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Piloto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76ABEFB-4A02-F1F2-9E6D-14DDA673485D}"/>
              </a:ext>
            </a:extLst>
          </p:cNvPr>
          <p:cNvSpPr/>
          <p:nvPr/>
        </p:nvSpPr>
        <p:spPr>
          <a:xfrm>
            <a:off x="7879079" y="2266122"/>
            <a:ext cx="2743200" cy="41148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Escalamiento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15376D32-47F2-B5BC-B62D-F48A1DBA2B83}"/>
              </a:ext>
            </a:extLst>
          </p:cNvPr>
          <p:cNvSpPr txBox="1"/>
          <p:nvPr/>
        </p:nvSpPr>
        <p:spPr>
          <a:xfrm>
            <a:off x="545592" y="3363402"/>
            <a:ext cx="15636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Tecnología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35923F59-02BA-A4B9-1B83-2D7DB2CCFC4F}"/>
              </a:ext>
            </a:extLst>
          </p:cNvPr>
          <p:cNvSpPr txBox="1"/>
          <p:nvPr/>
        </p:nvSpPr>
        <p:spPr>
          <a:xfrm>
            <a:off x="2465832" y="2961066"/>
            <a:ext cx="24323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63A96430-2C73-21E3-D364-3E8BFF500D3E}"/>
              </a:ext>
            </a:extLst>
          </p:cNvPr>
          <p:cNvSpPr txBox="1"/>
          <p:nvPr/>
        </p:nvSpPr>
        <p:spPr>
          <a:xfrm>
            <a:off x="2465832" y="3363402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TRL, reproducibilidad, benchmark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C471F1F9-5BD8-B01F-F373-014057FE6601}"/>
              </a:ext>
            </a:extLst>
          </p:cNvPr>
          <p:cNvSpPr txBox="1"/>
          <p:nvPr/>
        </p:nvSpPr>
        <p:spPr>
          <a:xfrm>
            <a:off x="5254752" y="3363402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Desempeño real, disponibilidad</a:t>
            </a: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53D973C2-E10F-B8B2-9506-854E3EE0514E}"/>
              </a:ext>
            </a:extLst>
          </p:cNvPr>
          <p:cNvSpPr txBox="1"/>
          <p:nvPr/>
        </p:nvSpPr>
        <p:spPr>
          <a:xfrm>
            <a:off x="8043671" y="3363402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Calidad, costo unitario, confiabilidad</a:t>
            </a:r>
          </a:p>
        </p:txBody>
      </p:sp>
      <p:sp>
        <p:nvSpPr>
          <p:cNvPr id="21" name="TextBox 29">
            <a:extLst>
              <a:ext uri="{FF2B5EF4-FFF2-40B4-BE49-F238E27FC236}">
                <a16:creationId xmlns:a16="http://schemas.microsoft.com/office/drawing/2014/main" id="{FAAA652F-67B4-5C6B-F9E3-8E630FAC9C90}"/>
              </a:ext>
            </a:extLst>
          </p:cNvPr>
          <p:cNvSpPr txBox="1"/>
          <p:nvPr/>
        </p:nvSpPr>
        <p:spPr>
          <a:xfrm>
            <a:off x="545592" y="4113209"/>
            <a:ext cx="15636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Mercado</a:t>
            </a:r>
          </a:p>
        </p:txBody>
      </p:sp>
      <p:sp>
        <p:nvSpPr>
          <p:cNvPr id="23" name="TextBox 33">
            <a:extLst>
              <a:ext uri="{FF2B5EF4-FFF2-40B4-BE49-F238E27FC236}">
                <a16:creationId xmlns:a16="http://schemas.microsoft.com/office/drawing/2014/main" id="{B54334C9-A75A-4617-7240-9B4C63464505}"/>
              </a:ext>
            </a:extLst>
          </p:cNvPr>
          <p:cNvSpPr txBox="1"/>
          <p:nvPr/>
        </p:nvSpPr>
        <p:spPr>
          <a:xfrm>
            <a:off x="2465832" y="4113209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Entrevistas, segmentos, casos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7371FB70-1844-35B5-E7ED-EE3360E524B1}"/>
              </a:ext>
            </a:extLst>
          </p:cNvPr>
          <p:cNvSpPr txBox="1"/>
          <p:nvPr/>
        </p:nvSpPr>
        <p:spPr>
          <a:xfrm>
            <a:off x="5254752" y="4113209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Usuarios activos, NPS, intención</a:t>
            </a:r>
          </a:p>
        </p:txBody>
      </p:sp>
      <p:sp>
        <p:nvSpPr>
          <p:cNvPr id="27" name="TextBox 41">
            <a:extLst>
              <a:ext uri="{FF2B5EF4-FFF2-40B4-BE49-F238E27FC236}">
                <a16:creationId xmlns:a16="http://schemas.microsoft.com/office/drawing/2014/main" id="{FA372A46-4546-BB48-F778-93925C219453}"/>
              </a:ext>
            </a:extLst>
          </p:cNvPr>
          <p:cNvSpPr txBox="1"/>
          <p:nvPr/>
        </p:nvSpPr>
        <p:spPr>
          <a:xfrm>
            <a:off x="8043671" y="4113209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Contratos, pipeline, retención</a:t>
            </a:r>
          </a:p>
        </p:txBody>
      </p:sp>
      <p:sp>
        <p:nvSpPr>
          <p:cNvPr id="29" name="TextBox 45">
            <a:extLst>
              <a:ext uri="{FF2B5EF4-FFF2-40B4-BE49-F238E27FC236}">
                <a16:creationId xmlns:a16="http://schemas.microsoft.com/office/drawing/2014/main" id="{E1E79054-727E-EAD5-1D29-CCA4D2BE5E6A}"/>
              </a:ext>
            </a:extLst>
          </p:cNvPr>
          <p:cNvSpPr txBox="1"/>
          <p:nvPr/>
        </p:nvSpPr>
        <p:spPr>
          <a:xfrm>
            <a:off x="545592" y="4863018"/>
            <a:ext cx="15636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Finanzas</a:t>
            </a:r>
          </a:p>
        </p:txBody>
      </p:sp>
      <p:sp>
        <p:nvSpPr>
          <p:cNvPr id="31" name="TextBox 49">
            <a:extLst>
              <a:ext uri="{FF2B5EF4-FFF2-40B4-BE49-F238E27FC236}">
                <a16:creationId xmlns:a16="http://schemas.microsoft.com/office/drawing/2014/main" id="{830DDF74-A53B-C001-7F26-F17730E5A3B1}"/>
              </a:ext>
            </a:extLst>
          </p:cNvPr>
          <p:cNvSpPr txBox="1"/>
          <p:nvPr/>
        </p:nvSpPr>
        <p:spPr>
          <a:xfrm>
            <a:off x="2465832" y="4863018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Costo validación, burn rate</a:t>
            </a:r>
          </a:p>
        </p:txBody>
      </p:sp>
      <p:sp>
        <p:nvSpPr>
          <p:cNvPr id="33" name="TextBox 53">
            <a:extLst>
              <a:ext uri="{FF2B5EF4-FFF2-40B4-BE49-F238E27FC236}">
                <a16:creationId xmlns:a16="http://schemas.microsoft.com/office/drawing/2014/main" id="{83F44677-0C78-BF1F-47DB-6983F22BAAF2}"/>
              </a:ext>
            </a:extLst>
          </p:cNvPr>
          <p:cNvSpPr txBox="1"/>
          <p:nvPr/>
        </p:nvSpPr>
        <p:spPr>
          <a:xfrm>
            <a:off x="5254752" y="4863018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Costo piloto, aporte privado, payback</a:t>
            </a:r>
          </a:p>
        </p:txBody>
      </p:sp>
      <p:sp>
        <p:nvSpPr>
          <p:cNvPr id="35" name="TextBox 57">
            <a:extLst>
              <a:ext uri="{FF2B5EF4-FFF2-40B4-BE49-F238E27FC236}">
                <a16:creationId xmlns:a16="http://schemas.microsoft.com/office/drawing/2014/main" id="{92B5CD3E-0F67-D353-4B18-37F6D6047517}"/>
              </a:ext>
            </a:extLst>
          </p:cNvPr>
          <p:cNvSpPr txBox="1"/>
          <p:nvPr/>
        </p:nvSpPr>
        <p:spPr>
          <a:xfrm>
            <a:off x="8043671" y="4863018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Margen, CAC, LTV, EBITDA</a:t>
            </a:r>
          </a:p>
        </p:txBody>
      </p:sp>
      <p:sp>
        <p:nvSpPr>
          <p:cNvPr id="37" name="TextBox 60">
            <a:extLst>
              <a:ext uri="{FF2B5EF4-FFF2-40B4-BE49-F238E27FC236}">
                <a16:creationId xmlns:a16="http://schemas.microsoft.com/office/drawing/2014/main" id="{35117CE9-8278-9462-E1E5-C96590CD1A32}"/>
              </a:ext>
            </a:extLst>
          </p:cNvPr>
          <p:cNvSpPr txBox="1"/>
          <p:nvPr/>
        </p:nvSpPr>
        <p:spPr>
          <a:xfrm>
            <a:off x="545592" y="5210490"/>
            <a:ext cx="15636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38" name="TextBox 61">
            <a:extLst>
              <a:ext uri="{FF2B5EF4-FFF2-40B4-BE49-F238E27FC236}">
                <a16:creationId xmlns:a16="http://schemas.microsoft.com/office/drawing/2014/main" id="{0170C619-6DAC-5033-5BB2-B5B270139E9A}"/>
              </a:ext>
            </a:extLst>
          </p:cNvPr>
          <p:cNvSpPr txBox="1"/>
          <p:nvPr/>
        </p:nvSpPr>
        <p:spPr>
          <a:xfrm>
            <a:off x="545592" y="5612826"/>
            <a:ext cx="15636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Impacto</a:t>
            </a:r>
          </a:p>
        </p:txBody>
      </p:sp>
      <p:sp>
        <p:nvSpPr>
          <p:cNvPr id="40" name="TextBox 65">
            <a:extLst>
              <a:ext uri="{FF2B5EF4-FFF2-40B4-BE49-F238E27FC236}">
                <a16:creationId xmlns:a16="http://schemas.microsoft.com/office/drawing/2014/main" id="{8BF8B4AE-1B7D-1E49-814C-789F19BB2A37}"/>
              </a:ext>
            </a:extLst>
          </p:cNvPr>
          <p:cNvSpPr txBox="1"/>
          <p:nvPr/>
        </p:nvSpPr>
        <p:spPr>
          <a:xfrm>
            <a:off x="2465832" y="5612826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Línea base definida</a:t>
            </a:r>
          </a:p>
        </p:txBody>
      </p:sp>
      <p:sp>
        <p:nvSpPr>
          <p:cNvPr id="42" name="TextBox 68">
            <a:extLst>
              <a:ext uri="{FF2B5EF4-FFF2-40B4-BE49-F238E27FC236}">
                <a16:creationId xmlns:a16="http://schemas.microsoft.com/office/drawing/2014/main" id="{B2213D70-752C-BB12-8117-708EE1CB71DF}"/>
              </a:ext>
            </a:extLst>
          </p:cNvPr>
          <p:cNvSpPr txBox="1"/>
          <p:nvPr/>
        </p:nvSpPr>
        <p:spPr>
          <a:xfrm>
            <a:off x="5254752" y="5210490"/>
            <a:ext cx="24323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43" name="TextBox 69">
            <a:extLst>
              <a:ext uri="{FF2B5EF4-FFF2-40B4-BE49-F238E27FC236}">
                <a16:creationId xmlns:a16="http://schemas.microsoft.com/office/drawing/2014/main" id="{8B978919-D4DB-F111-3842-02353BF1521B}"/>
              </a:ext>
            </a:extLst>
          </p:cNvPr>
          <p:cNvSpPr txBox="1"/>
          <p:nvPr/>
        </p:nvSpPr>
        <p:spPr>
          <a:xfrm>
            <a:off x="5254752" y="5612826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Impacto antes/después</a:t>
            </a:r>
          </a:p>
        </p:txBody>
      </p:sp>
      <p:sp>
        <p:nvSpPr>
          <p:cNvPr id="45" name="TextBox 73">
            <a:extLst>
              <a:ext uri="{FF2B5EF4-FFF2-40B4-BE49-F238E27FC236}">
                <a16:creationId xmlns:a16="http://schemas.microsoft.com/office/drawing/2014/main" id="{E61C8A3B-94E0-4C9D-B8A4-763C0392D98C}"/>
              </a:ext>
            </a:extLst>
          </p:cNvPr>
          <p:cNvSpPr txBox="1"/>
          <p:nvPr/>
        </p:nvSpPr>
        <p:spPr>
          <a:xfrm>
            <a:off x="8043671" y="5612826"/>
            <a:ext cx="24323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900" b="0">
                <a:solidFill>
                  <a:srgbClr val="5C6974"/>
                </a:solidFill>
                <a:latin typeface="Aptos"/>
              </a:rPr>
              <a:t>Impacto auditado y reportable</a:t>
            </a:r>
          </a:p>
        </p:txBody>
      </p:sp>
    </p:spTree>
    <p:extLst>
      <p:ext uri="{BB962C8B-B14F-4D97-AF65-F5344CB8AC3E}">
        <p14:creationId xmlns:p14="http://schemas.microsoft.com/office/powerpoint/2010/main" val="2042886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562D5C-F692-7BC9-742E-ECC75D4F2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33781C-6C81-5045-D551-AF8AD44938EB}"/>
              </a:ext>
            </a:extLst>
          </p:cNvPr>
          <p:cNvSpPr txBox="1"/>
          <p:nvPr/>
        </p:nvSpPr>
        <p:spPr>
          <a:xfrm>
            <a:off x="640080" y="1100594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Portafolio: no todos los proyectos deben pedir el mismo dinero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705AD1-3D9C-F592-F79E-346B3A53E2FE}"/>
              </a:ext>
            </a:extLst>
          </p:cNvPr>
          <p:cNvSpPr txBox="1"/>
          <p:nvPr/>
        </p:nvSpPr>
        <p:spPr>
          <a:xfrm>
            <a:off x="658368" y="1972552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 dirty="0">
                <a:solidFill>
                  <a:srgbClr val="5C6974"/>
                </a:solidFill>
                <a:latin typeface="Aptos"/>
              </a:rPr>
              <a:t>El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portafolio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balancea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ciencia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exploratoria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,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validación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aplicada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y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activos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listos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para mercado.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41D485-F9CC-4FDA-03BE-3D9A9B28218A}"/>
              </a:ext>
            </a:extLst>
          </p:cNvPr>
          <p:cNvSpPr txBox="1"/>
          <p:nvPr/>
        </p:nvSpPr>
        <p:spPr>
          <a:xfrm>
            <a:off x="3668202" y="5809754"/>
            <a:ext cx="384048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100" b="1" dirty="0" err="1">
                <a:solidFill>
                  <a:srgbClr val="5C6974"/>
                </a:solidFill>
                <a:latin typeface="Aptos"/>
              </a:rPr>
              <a:t>Madurez</a:t>
            </a:r>
            <a:r>
              <a:rPr sz="1100" b="1" dirty="0">
                <a:solidFill>
                  <a:srgbClr val="5C6974"/>
                </a:solidFill>
                <a:latin typeface="Aptos"/>
              </a:rPr>
              <a:t> de mercado / </a:t>
            </a:r>
            <a:r>
              <a:rPr sz="1100" b="1" dirty="0" err="1">
                <a:solidFill>
                  <a:srgbClr val="5C6974"/>
                </a:solidFill>
                <a:latin typeface="Aptos"/>
              </a:rPr>
              <a:t>adopción</a:t>
            </a:r>
            <a:endParaRPr sz="1100" b="1" dirty="0">
              <a:solidFill>
                <a:srgbClr val="5C6974"/>
              </a:solidFill>
              <a:latin typeface="Apto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7E1E8-C77D-1107-3C24-228027E31274}"/>
              </a:ext>
            </a:extLst>
          </p:cNvPr>
          <p:cNvSpPr txBox="1"/>
          <p:nvPr/>
        </p:nvSpPr>
        <p:spPr>
          <a:xfrm>
            <a:off x="320040" y="3889514"/>
            <a:ext cx="1005840" cy="2743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1">
                <a:solidFill>
                  <a:srgbClr val="5C6974"/>
                </a:solidFill>
                <a:latin typeface="Aptos"/>
              </a:rPr>
              <a:t>Riesgo técnico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B11E34-183A-54DE-BB9D-A27FFA24F1F1}"/>
              </a:ext>
            </a:extLst>
          </p:cNvPr>
          <p:cNvSpPr txBox="1"/>
          <p:nvPr/>
        </p:nvSpPr>
        <p:spPr>
          <a:xfrm>
            <a:off x="1444751" y="2737370"/>
            <a:ext cx="3986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Exploración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4189C7-7057-14C4-5BEA-AB3157928F8C}"/>
              </a:ext>
            </a:extLst>
          </p:cNvPr>
          <p:cNvSpPr txBox="1"/>
          <p:nvPr/>
        </p:nvSpPr>
        <p:spPr>
          <a:xfrm>
            <a:off x="1444751" y="3139706"/>
            <a:ext cx="3986784" cy="6675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Fondos semilla, universidad, ANID/FONDEF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464F42-71FD-F72F-3D95-23F140CCCCCD}"/>
              </a:ext>
            </a:extLst>
          </p:cNvPr>
          <p:cNvSpPr txBox="1"/>
          <p:nvPr/>
        </p:nvSpPr>
        <p:spPr>
          <a:xfrm>
            <a:off x="6245352" y="2737370"/>
            <a:ext cx="3986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Validación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5EF5C6-62E1-A405-9795-37739EA62C43}"/>
              </a:ext>
            </a:extLst>
          </p:cNvPr>
          <p:cNvSpPr txBox="1"/>
          <p:nvPr/>
        </p:nvSpPr>
        <p:spPr>
          <a:xfrm>
            <a:off x="6245352" y="3139706"/>
            <a:ext cx="3986784" cy="6675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PoC con empresa, Crea y Valida, Startup Ciencia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F90F1B-B3E7-4200-B6B3-FC8D0AABABD4}"/>
              </a:ext>
            </a:extLst>
          </p:cNvPr>
          <p:cNvSpPr txBox="1"/>
          <p:nvPr/>
        </p:nvSpPr>
        <p:spPr>
          <a:xfrm>
            <a:off x="1444751" y="4657610"/>
            <a:ext cx="3986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Escalamiento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437E6B-B799-E94F-21DE-EB2834C59E3B}"/>
              </a:ext>
            </a:extLst>
          </p:cNvPr>
          <p:cNvSpPr txBox="1"/>
          <p:nvPr/>
        </p:nvSpPr>
        <p:spPr>
          <a:xfrm>
            <a:off x="1444751" y="5059946"/>
            <a:ext cx="3986784" cy="6675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Pilotos pagados, contratos marco, project finance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3590AD-E69A-4B0C-EE26-B9BCDD775800}"/>
              </a:ext>
            </a:extLst>
          </p:cNvPr>
          <p:cNvSpPr txBox="1"/>
          <p:nvPr/>
        </p:nvSpPr>
        <p:spPr>
          <a:xfrm>
            <a:off x="6245352" y="4657610"/>
            <a:ext cx="3986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600" b="1">
                <a:solidFill>
                  <a:srgbClr val="0C1F35"/>
                </a:solidFill>
                <a:latin typeface="Aptos Display"/>
              </a:rPr>
              <a:t>Transferencia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4D37EE-9A41-4DD8-7931-9496FF718CF1}"/>
              </a:ext>
            </a:extLst>
          </p:cNvPr>
          <p:cNvSpPr txBox="1"/>
          <p:nvPr/>
        </p:nvSpPr>
        <p:spPr>
          <a:xfrm>
            <a:off x="6245352" y="5059946"/>
            <a:ext cx="3986784" cy="6675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Licencia, spin-off, JV, equity</a:t>
            </a:r>
          </a:p>
        </p:txBody>
      </p:sp>
    </p:spTree>
    <p:extLst>
      <p:ext uri="{BB962C8B-B14F-4D97-AF65-F5344CB8AC3E}">
        <p14:creationId xmlns:p14="http://schemas.microsoft.com/office/powerpoint/2010/main" val="3701329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21746DB7-9932-3F59-D634-A429F20B25E8}"/>
              </a:ext>
            </a:extLst>
          </p:cNvPr>
          <p:cNvSpPr/>
          <p:nvPr/>
        </p:nvSpPr>
        <p:spPr>
          <a:xfrm>
            <a:off x="416271" y="1908401"/>
            <a:ext cx="10133448" cy="163121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spcCol="457200">
            <a:spAutoFit/>
          </a:bodyPr>
          <a:lstStyle/>
          <a:p>
            <a:pPr algn="just"/>
            <a:r>
              <a:rPr lang="es-CL" sz="2000" dirty="0">
                <a:ln w="0"/>
                <a:latin typeface="Gotham Light" pitchFamily="2" charset="0"/>
                <a:cs typeface="Gotham Light" pitchFamily="2" charset="0"/>
              </a:rPr>
              <a:t>Una iniciativa académica se vuelve financiable cuando deja de ser solo conocimiento y se convierte en una decisión de inversión.</a:t>
            </a:r>
          </a:p>
          <a:p>
            <a:pPr algn="just"/>
            <a:endParaRPr lang="es-CL" sz="2000" dirty="0">
              <a:ln w="0"/>
              <a:latin typeface="Gotham Light" pitchFamily="2" charset="0"/>
              <a:cs typeface="Gotham Light" pitchFamily="2" charset="0"/>
            </a:endParaRPr>
          </a:p>
          <a:p>
            <a:pPr algn="just"/>
            <a:r>
              <a:rPr lang="es-CL" sz="2000" dirty="0">
                <a:ln w="0"/>
                <a:latin typeface="Gotham Light" pitchFamily="2" charset="0"/>
              </a:rPr>
              <a:t>De </a:t>
            </a:r>
            <a:r>
              <a:rPr lang="es-CL" sz="2000" dirty="0" err="1">
                <a:ln w="0"/>
                <a:latin typeface="Gotham Light" pitchFamily="2" charset="0"/>
              </a:rPr>
              <a:t>paper</a:t>
            </a:r>
            <a:r>
              <a:rPr lang="es-CL" sz="2000" dirty="0">
                <a:ln w="0"/>
                <a:latin typeface="Gotham Light" pitchFamily="2" charset="0"/>
              </a:rPr>
              <a:t> a activo financiable: Transformar conocimiento en una tesis de valor con evidencia de mercado, hoja de ruta de maduración y gobernanza comprometida en la ejecución.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4CA3CC-F65C-1B89-E641-A339484F1324}"/>
              </a:ext>
            </a:extLst>
          </p:cNvPr>
          <p:cNvSpPr/>
          <p:nvPr/>
        </p:nvSpPr>
        <p:spPr>
          <a:xfrm>
            <a:off x="307089" y="978100"/>
            <a:ext cx="10351812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latin typeface="Gotham Medium" pitchFamily="2" charset="0"/>
                <a:cs typeface="Gotham Medium" pitchFamily="2" charset="0"/>
              </a:rPr>
              <a:t>IDEA FUERZA</a:t>
            </a:r>
          </a:p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endParaRPr lang="en-US" sz="4000" b="1" dirty="0">
              <a:ln w="0"/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5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A0816-E161-E736-99BE-F991AFB4C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C3703B63-16EE-5ECC-78F9-566DF5383416}"/>
              </a:ext>
            </a:extLst>
          </p:cNvPr>
          <p:cNvSpPr txBox="1"/>
          <p:nvPr/>
        </p:nvSpPr>
        <p:spPr>
          <a:xfrm>
            <a:off x="335280" y="1100594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La lógica del financiamiento por milestone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0D1ADA6-393A-2683-B837-E27E487EBD11}"/>
              </a:ext>
            </a:extLst>
          </p:cNvPr>
          <p:cNvSpPr txBox="1"/>
          <p:nvPr/>
        </p:nvSpPr>
        <p:spPr>
          <a:xfrm>
            <a:off x="353568" y="1713242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Pedir menos para validar lo crítico aumenta la probabilidad de conseguir más después.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8C45FCF8-9321-36B8-66F3-C008EE7BAD01}"/>
              </a:ext>
            </a:extLst>
          </p:cNvPr>
          <p:cNvSpPr txBox="1"/>
          <p:nvPr/>
        </p:nvSpPr>
        <p:spPr>
          <a:xfrm>
            <a:off x="774192" y="3240290"/>
            <a:ext cx="1929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Milestone 1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B7B39038-3195-F71F-2941-D8DE54D36EB2}"/>
              </a:ext>
            </a:extLst>
          </p:cNvPr>
          <p:cNvSpPr txBox="1"/>
          <p:nvPr/>
        </p:nvSpPr>
        <p:spPr>
          <a:xfrm>
            <a:off x="774192" y="3642626"/>
            <a:ext cx="192938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Validar dolor y benchmark</a:t>
            </a:r>
          </a:p>
        </p:txBody>
      </p:sp>
      <p:sp>
        <p:nvSpPr>
          <p:cNvPr id="10" name="Right Arrow 10">
            <a:extLst>
              <a:ext uri="{FF2B5EF4-FFF2-40B4-BE49-F238E27FC236}">
                <a16:creationId xmlns:a16="http://schemas.microsoft.com/office/drawing/2014/main" id="{827C38A1-6811-B817-405B-619024DCCA38}"/>
              </a:ext>
            </a:extLst>
          </p:cNvPr>
          <p:cNvSpPr/>
          <p:nvPr/>
        </p:nvSpPr>
        <p:spPr>
          <a:xfrm>
            <a:off x="2694432" y="3505466"/>
            <a:ext cx="502920" cy="256032"/>
          </a:xfrm>
          <a:prstGeom prst="rightArrow">
            <a:avLst/>
          </a:prstGeom>
          <a:solidFill>
            <a:srgbClr val="5C697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F297872-5F3A-9B7C-2C11-2FD828DA84F2}"/>
              </a:ext>
            </a:extLst>
          </p:cNvPr>
          <p:cNvSpPr txBox="1"/>
          <p:nvPr/>
        </p:nvSpPr>
        <p:spPr>
          <a:xfrm>
            <a:off x="3471672" y="3240290"/>
            <a:ext cx="1929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Milestone 2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C0263D3E-5D06-DBF6-56F2-2ADA0F8EE147}"/>
              </a:ext>
            </a:extLst>
          </p:cNvPr>
          <p:cNvSpPr txBox="1"/>
          <p:nvPr/>
        </p:nvSpPr>
        <p:spPr>
          <a:xfrm>
            <a:off x="3471672" y="3642626"/>
            <a:ext cx="192938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Prototipo en entorno relevante</a:t>
            </a:r>
          </a:p>
        </p:txBody>
      </p:sp>
      <p:sp>
        <p:nvSpPr>
          <p:cNvPr id="15" name="Right Arrow 15">
            <a:extLst>
              <a:ext uri="{FF2B5EF4-FFF2-40B4-BE49-F238E27FC236}">
                <a16:creationId xmlns:a16="http://schemas.microsoft.com/office/drawing/2014/main" id="{2792CBF4-B205-EF8A-44E8-FDDBE01DCDBC}"/>
              </a:ext>
            </a:extLst>
          </p:cNvPr>
          <p:cNvSpPr/>
          <p:nvPr/>
        </p:nvSpPr>
        <p:spPr>
          <a:xfrm>
            <a:off x="5391912" y="3505466"/>
            <a:ext cx="502920" cy="256032"/>
          </a:xfrm>
          <a:prstGeom prst="rightArrow">
            <a:avLst/>
          </a:prstGeom>
          <a:solidFill>
            <a:srgbClr val="5C697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CE9243BD-BFF0-A2D0-9D89-919CC159CD1B}"/>
              </a:ext>
            </a:extLst>
          </p:cNvPr>
          <p:cNvSpPr txBox="1"/>
          <p:nvPr/>
        </p:nvSpPr>
        <p:spPr>
          <a:xfrm>
            <a:off x="6169152" y="3240290"/>
            <a:ext cx="1929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Milestone 3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8AA902E5-C67A-3361-901B-068CF239CB78}"/>
              </a:ext>
            </a:extLst>
          </p:cNvPr>
          <p:cNvSpPr txBox="1"/>
          <p:nvPr/>
        </p:nvSpPr>
        <p:spPr>
          <a:xfrm>
            <a:off x="6169152" y="3642626"/>
            <a:ext cx="192938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Piloto con aporte privado</a:t>
            </a:r>
          </a:p>
        </p:txBody>
      </p:sp>
      <p:sp>
        <p:nvSpPr>
          <p:cNvPr id="20" name="Right Arrow 20">
            <a:extLst>
              <a:ext uri="{FF2B5EF4-FFF2-40B4-BE49-F238E27FC236}">
                <a16:creationId xmlns:a16="http://schemas.microsoft.com/office/drawing/2014/main" id="{F57A2D9F-5494-284F-573E-9528647FA7F2}"/>
              </a:ext>
            </a:extLst>
          </p:cNvPr>
          <p:cNvSpPr/>
          <p:nvPr/>
        </p:nvSpPr>
        <p:spPr>
          <a:xfrm>
            <a:off x="8089392" y="3505466"/>
            <a:ext cx="502920" cy="256032"/>
          </a:xfrm>
          <a:prstGeom prst="rightArrow">
            <a:avLst/>
          </a:prstGeom>
          <a:solidFill>
            <a:srgbClr val="5C697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9F122180-BBEB-BF41-5242-4ADE44B5D6DB}"/>
              </a:ext>
            </a:extLst>
          </p:cNvPr>
          <p:cNvSpPr txBox="1"/>
          <p:nvPr/>
        </p:nvSpPr>
        <p:spPr>
          <a:xfrm>
            <a:off x="8866632" y="3240290"/>
            <a:ext cx="1929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Milestone 4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426D69AF-4A26-7874-423A-8AED12FA90B9}"/>
              </a:ext>
            </a:extLst>
          </p:cNvPr>
          <p:cNvSpPr txBox="1"/>
          <p:nvPr/>
        </p:nvSpPr>
        <p:spPr>
          <a:xfrm>
            <a:off x="8866632" y="3642626"/>
            <a:ext cx="1929384" cy="576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Escalamiento/contrato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A5362F01-78C0-4EE5-FE64-DD43EE933746}"/>
              </a:ext>
            </a:extLst>
          </p:cNvPr>
          <p:cNvSpPr txBox="1"/>
          <p:nvPr/>
        </p:nvSpPr>
        <p:spPr>
          <a:xfrm>
            <a:off x="2529840" y="5352554"/>
            <a:ext cx="658368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/>
            <a:r>
              <a:rPr sz="1700" b="1">
                <a:solidFill>
                  <a:srgbClr val="0C1F35"/>
                </a:solidFill>
                <a:latin typeface="Aptos"/>
              </a:rPr>
              <a:t>Cada tramo financia evidencia, no promesas.</a:t>
            </a:r>
          </a:p>
        </p:txBody>
      </p:sp>
    </p:spTree>
    <p:extLst>
      <p:ext uri="{BB962C8B-B14F-4D97-AF65-F5344CB8AC3E}">
        <p14:creationId xmlns:p14="http://schemas.microsoft.com/office/powerpoint/2010/main" val="409857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CD816D-6633-03AE-BA48-1A8B56413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1D843528-B99B-1339-3A9F-0B1AFF763805}"/>
              </a:ext>
            </a:extLst>
          </p:cNvPr>
          <p:cNvSpPr/>
          <p:nvPr/>
        </p:nvSpPr>
        <p:spPr>
          <a:xfrm>
            <a:off x="3081527" y="2847859"/>
            <a:ext cx="6267189" cy="15819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prstClr val="white"/>
                </a:solidFill>
                <a:latin typeface="Gotham Medium" pitchFamily="2" charset="0"/>
                <a:cs typeface="Gotham Medium" pitchFamily="2" charset="0"/>
              </a:rPr>
              <a:t>Relación sostenible entre Universidades y la Industria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en-US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80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CB110C-C6C1-A6FF-B9D7-2CE1B4314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C5ECDD35-2528-1B3B-910A-FC46253FB8F7}"/>
              </a:ext>
            </a:extLst>
          </p:cNvPr>
          <p:cNvSpPr txBox="1"/>
          <p:nvPr/>
        </p:nvSpPr>
        <p:spPr>
          <a:xfrm>
            <a:off x="890379" y="2604677"/>
            <a:ext cx="8076199" cy="151426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just"/>
            <a:r>
              <a:rPr sz="3200" b="0" dirty="0">
                <a:latin typeface="Aptos"/>
              </a:rPr>
              <a:t>La </a:t>
            </a:r>
            <a:r>
              <a:rPr sz="3200" b="0" dirty="0" err="1">
                <a:latin typeface="Aptos"/>
              </a:rPr>
              <a:t>colaboración</a:t>
            </a:r>
            <a:r>
              <a:rPr sz="3200" b="0" dirty="0">
                <a:latin typeface="Aptos"/>
              </a:rPr>
              <a:t> </a:t>
            </a:r>
            <a:r>
              <a:rPr sz="3200" b="0" dirty="0" err="1">
                <a:latin typeface="Aptos"/>
              </a:rPr>
              <a:t>falla</a:t>
            </a:r>
            <a:r>
              <a:rPr sz="3200" b="0" dirty="0">
                <a:latin typeface="Aptos"/>
              </a:rPr>
              <a:t> </a:t>
            </a:r>
            <a:r>
              <a:rPr lang="es-419" sz="3200" b="0" dirty="0">
                <a:latin typeface="Aptos"/>
              </a:rPr>
              <a:t>más </a:t>
            </a:r>
            <a:r>
              <a:rPr lang="es-CL" sz="3200" dirty="0"/>
              <a:t>por expectativas, tiempos, incentivos y gobernanza que por la</a:t>
            </a:r>
            <a:r>
              <a:rPr sz="3200" b="0" dirty="0">
                <a:latin typeface="Aptos"/>
              </a:rPr>
              <a:t> </a:t>
            </a:r>
            <a:r>
              <a:rPr sz="3200" b="0" dirty="0" err="1">
                <a:latin typeface="Aptos"/>
              </a:rPr>
              <a:t>tecnología</a:t>
            </a:r>
            <a:r>
              <a:rPr sz="3200" b="0" dirty="0">
                <a:latin typeface="Apto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3176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C53EFF-B282-4A83-3DA1-A8F6350DC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68CDE31-00EA-B844-F078-0F15D798E106}"/>
              </a:ext>
            </a:extLst>
          </p:cNvPr>
          <p:cNvSpPr txBox="1"/>
          <p:nvPr/>
        </p:nvSpPr>
        <p:spPr>
          <a:xfrm>
            <a:off x="462656" y="1203053"/>
            <a:ext cx="81381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 dirty="0">
                <a:solidFill>
                  <a:srgbClr val="0C1F35"/>
                </a:solidFill>
                <a:latin typeface="Aptos Display"/>
              </a:rPr>
              <a:t>Por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qué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fracasa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la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colaboración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universidad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-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Industria</a:t>
            </a:r>
            <a:endParaRPr sz="2800" b="1" dirty="0">
              <a:solidFill>
                <a:srgbClr val="0C1F35"/>
              </a:solidFill>
              <a:latin typeface="Aptos Display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AB56B33-37C5-2470-94A4-72C7E2160F4B}"/>
              </a:ext>
            </a:extLst>
          </p:cNvPr>
          <p:cNvSpPr txBox="1"/>
          <p:nvPr/>
        </p:nvSpPr>
        <p:spPr>
          <a:xfrm>
            <a:off x="480944" y="1815701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fricción aparece cuando el proyecto no tiene un contrato psicológico ni operativo claro.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3A5D1C3-1D02-118A-EAFA-037CC72E5E86}"/>
              </a:ext>
            </a:extLst>
          </p:cNvPr>
          <p:cNvSpPr txBox="1"/>
          <p:nvPr/>
        </p:nvSpPr>
        <p:spPr>
          <a:xfrm>
            <a:off x="810128" y="279410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Expectativas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7708F83-5C76-D6B5-65DB-D4C8E8BD0453}"/>
              </a:ext>
            </a:extLst>
          </p:cNvPr>
          <p:cNvSpPr txBox="1"/>
          <p:nvPr/>
        </p:nvSpPr>
        <p:spPr>
          <a:xfrm>
            <a:off x="810128" y="3196445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cada parte imagina un resultado diferente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A87F0846-A43B-23B1-D194-59051D4301A0}"/>
              </a:ext>
            </a:extLst>
          </p:cNvPr>
          <p:cNvSpPr txBox="1"/>
          <p:nvPr/>
        </p:nvSpPr>
        <p:spPr>
          <a:xfrm>
            <a:off x="4467728" y="279410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Tiempos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A597C54-FACA-D0FC-436C-FA363F517C79}"/>
              </a:ext>
            </a:extLst>
          </p:cNvPr>
          <p:cNvSpPr txBox="1"/>
          <p:nvPr/>
        </p:nvSpPr>
        <p:spPr>
          <a:xfrm>
            <a:off x="4467728" y="3196445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semestres vs trimestres y urgencias operacionales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577CD80-1CEB-E2D8-3051-621E333091F8}"/>
              </a:ext>
            </a:extLst>
          </p:cNvPr>
          <p:cNvSpPr txBox="1"/>
          <p:nvPr/>
        </p:nvSpPr>
        <p:spPr>
          <a:xfrm>
            <a:off x="8125328" y="279410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Incentivos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1DE61C53-9EF8-3C44-E0D8-4EB7645BC3EA}"/>
              </a:ext>
            </a:extLst>
          </p:cNvPr>
          <p:cNvSpPr txBox="1"/>
          <p:nvPr/>
        </p:nvSpPr>
        <p:spPr>
          <a:xfrm>
            <a:off x="8125328" y="3196445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publicar vs capturar ventaja competitiva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CE652855-5A48-9AFB-08AB-BB719AF8ABA8}"/>
              </a:ext>
            </a:extLst>
          </p:cNvPr>
          <p:cNvSpPr txBox="1"/>
          <p:nvPr/>
        </p:nvSpPr>
        <p:spPr>
          <a:xfrm>
            <a:off x="810128" y="4366876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Gobernanza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64B6679D-D215-E37F-3B6E-DA537C90B9CD}"/>
              </a:ext>
            </a:extLst>
          </p:cNvPr>
          <p:cNvSpPr txBox="1"/>
          <p:nvPr/>
        </p:nvSpPr>
        <p:spPr>
          <a:xfrm>
            <a:off x="810128" y="4769212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nadie decide, nadie desbloquea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F9356341-2E6B-E3A1-E542-C3C4BEE66C6B}"/>
              </a:ext>
            </a:extLst>
          </p:cNvPr>
          <p:cNvSpPr txBox="1"/>
          <p:nvPr/>
        </p:nvSpPr>
        <p:spPr>
          <a:xfrm>
            <a:off x="4467728" y="4366876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Datos/IP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E3379A08-A7BB-A6E7-1DFB-C77E62D8457F}"/>
              </a:ext>
            </a:extLst>
          </p:cNvPr>
          <p:cNvSpPr txBox="1"/>
          <p:nvPr/>
        </p:nvSpPr>
        <p:spPr>
          <a:xfrm>
            <a:off x="4467728" y="4769212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confidencialidad y propiedad no resueltas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94B8B8B0-7117-11D3-5688-9DECC37E2FB4}"/>
              </a:ext>
            </a:extLst>
          </p:cNvPr>
          <p:cNvSpPr txBox="1"/>
          <p:nvPr/>
        </p:nvSpPr>
        <p:spPr>
          <a:xfrm>
            <a:off x="8125328" y="4366876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Compras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308DB342-9385-9DA8-1B65-88481B90B5BE}"/>
              </a:ext>
            </a:extLst>
          </p:cNvPr>
          <p:cNvSpPr txBox="1"/>
          <p:nvPr/>
        </p:nvSpPr>
        <p:spPr>
          <a:xfrm>
            <a:off x="8125328" y="4769212"/>
            <a:ext cx="2889504" cy="5120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compliance, rendición y adquisiciones</a:t>
            </a:r>
          </a:p>
        </p:txBody>
      </p:sp>
    </p:spTree>
    <p:extLst>
      <p:ext uri="{BB962C8B-B14F-4D97-AF65-F5344CB8AC3E}">
        <p14:creationId xmlns:p14="http://schemas.microsoft.com/office/powerpoint/2010/main" val="9313182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A5057B-DF6C-FDEC-4E00-8B6EE9596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BE09F99-64C6-ABDC-330B-CACA3129F3F8}"/>
              </a:ext>
            </a:extLst>
          </p:cNvPr>
          <p:cNvSpPr txBox="1"/>
          <p:nvPr/>
        </p:nvSpPr>
        <p:spPr>
          <a:xfrm>
            <a:off x="421714" y="1039279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Gobernanza: quién decide, quién ejecuta y quién desbloquea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DBC988F-F4D2-75E2-3D86-8A96FF95B6A4}"/>
              </a:ext>
            </a:extLst>
          </p:cNvPr>
          <p:cNvSpPr txBox="1"/>
          <p:nvPr/>
        </p:nvSpPr>
        <p:spPr>
          <a:xfrm>
            <a:off x="440002" y="1897589"/>
            <a:ext cx="9052560" cy="437043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 lang="es-419" sz="1300" b="0" dirty="0">
              <a:solidFill>
                <a:srgbClr val="5C6974"/>
              </a:solidFill>
              <a:latin typeface="Aptos"/>
            </a:endParaRPr>
          </a:p>
          <a:p>
            <a:pPr algn="l"/>
            <a:r>
              <a:rPr sz="1300" b="0" dirty="0">
                <a:solidFill>
                  <a:srgbClr val="5C6974"/>
                </a:solidFill>
                <a:latin typeface="Aptos"/>
              </a:rPr>
              <a:t>Una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colaboración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financiable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necesita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una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arquitectura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de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decisiones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, no solo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reuniones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0197E36-0E9A-C7A0-E509-A3591F0458F8}"/>
              </a:ext>
            </a:extLst>
          </p:cNvPr>
          <p:cNvSpPr txBox="1"/>
          <p:nvPr/>
        </p:nvSpPr>
        <p:spPr>
          <a:xfrm>
            <a:off x="632026" y="26303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Sponsor ejecutivo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6AF0482-9507-5239-95F7-4FD023EC3AF5}"/>
              </a:ext>
            </a:extLst>
          </p:cNvPr>
          <p:cNvSpPr txBox="1"/>
          <p:nvPr/>
        </p:nvSpPr>
        <p:spPr>
          <a:xfrm>
            <a:off x="632026" y="30326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desbloquea recursos y decisiones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A66EF409-51A6-A17F-FB83-31A1A6128CA5}"/>
              </a:ext>
            </a:extLst>
          </p:cNvPr>
          <p:cNvSpPr txBox="1"/>
          <p:nvPr/>
        </p:nvSpPr>
        <p:spPr>
          <a:xfrm>
            <a:off x="4426786" y="26303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Líder académico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B35C5968-341C-5AE5-CE25-349847227D35}"/>
              </a:ext>
            </a:extLst>
          </p:cNvPr>
          <p:cNvSpPr txBox="1"/>
          <p:nvPr/>
        </p:nvSpPr>
        <p:spPr>
          <a:xfrm>
            <a:off x="4426786" y="30326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garantiza calidad técnica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344008FA-B4DB-5050-9F70-E20E2ADF064C}"/>
              </a:ext>
            </a:extLst>
          </p:cNvPr>
          <p:cNvSpPr txBox="1"/>
          <p:nvPr/>
        </p:nvSpPr>
        <p:spPr>
          <a:xfrm>
            <a:off x="8221546" y="26303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Project manager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3CA9B560-57FD-C950-5C37-7AA8CDD2E5D9}"/>
              </a:ext>
            </a:extLst>
          </p:cNvPr>
          <p:cNvSpPr txBox="1"/>
          <p:nvPr/>
        </p:nvSpPr>
        <p:spPr>
          <a:xfrm>
            <a:off x="8221546" y="30326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coordina avances y riesgos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D82CC81D-36EA-57F3-AF95-DA84A588E02F}"/>
              </a:ext>
            </a:extLst>
          </p:cNvPr>
          <p:cNvSpPr txBox="1"/>
          <p:nvPr/>
        </p:nvSpPr>
        <p:spPr>
          <a:xfrm>
            <a:off x="632026" y="42305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Contraparte técnica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E0A169B5-21F0-5EEA-8241-B95F366DA8E6}"/>
              </a:ext>
            </a:extLst>
          </p:cNvPr>
          <p:cNvSpPr txBox="1"/>
          <p:nvPr/>
        </p:nvSpPr>
        <p:spPr>
          <a:xfrm>
            <a:off x="632026" y="46328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valida operación y datos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B9A05E0F-C138-1A4B-F391-0D034F8B3E02}"/>
              </a:ext>
            </a:extLst>
          </p:cNvPr>
          <p:cNvSpPr txBox="1"/>
          <p:nvPr/>
        </p:nvSpPr>
        <p:spPr>
          <a:xfrm>
            <a:off x="4426786" y="42305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Usuario operativo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80B1E2D7-753F-022D-A2B5-67C5F94FE23E}"/>
              </a:ext>
            </a:extLst>
          </p:cNvPr>
          <p:cNvSpPr txBox="1"/>
          <p:nvPr/>
        </p:nvSpPr>
        <p:spPr>
          <a:xfrm>
            <a:off x="4426786" y="46328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prueba y da feedback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0B94B664-C578-6268-0F27-0EBEFD87E760}"/>
              </a:ext>
            </a:extLst>
          </p:cNvPr>
          <p:cNvSpPr txBox="1"/>
          <p:nvPr/>
        </p:nvSpPr>
        <p:spPr>
          <a:xfrm>
            <a:off x="8221546" y="4230535"/>
            <a:ext cx="30266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Comité estratégico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705B7284-F5EF-6254-3D84-0BCE96B95FF3}"/>
              </a:ext>
            </a:extLst>
          </p:cNvPr>
          <p:cNvSpPr txBox="1"/>
          <p:nvPr/>
        </p:nvSpPr>
        <p:spPr>
          <a:xfrm>
            <a:off x="8221546" y="4632871"/>
            <a:ext cx="302666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decide continuidad o escalamiento</a:t>
            </a:r>
          </a:p>
        </p:txBody>
      </p:sp>
    </p:spTree>
    <p:extLst>
      <p:ext uri="{BB962C8B-B14F-4D97-AF65-F5344CB8AC3E}">
        <p14:creationId xmlns:p14="http://schemas.microsoft.com/office/powerpoint/2010/main" val="3914408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D47B3C-548D-2A7C-8113-6E37EB7E3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AC99B6EC-65F1-D775-CA12-A962A6B5F8D0}"/>
              </a:ext>
            </a:extLst>
          </p:cNvPr>
          <p:cNvSpPr txBox="1"/>
          <p:nvPr/>
        </p:nvSpPr>
        <p:spPr>
          <a:xfrm>
            <a:off x="503600" y="1162109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Decisiones críticas que deben estar preacordadas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B3E3E4A8-7073-44C1-EDE4-D11ED6DB0D5D}"/>
              </a:ext>
            </a:extLst>
          </p:cNvPr>
          <p:cNvSpPr txBox="1"/>
          <p:nvPr/>
        </p:nvSpPr>
        <p:spPr>
          <a:xfrm>
            <a:off x="521888" y="1774757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El piloto se acelera cuando los desacuerdos previsibles ya tienen una regla.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7941E91F-30E9-8E66-0B8F-85C2DE116293}"/>
              </a:ext>
            </a:extLst>
          </p:cNvPr>
          <p:cNvSpPr/>
          <p:nvPr/>
        </p:nvSpPr>
        <p:spPr>
          <a:xfrm>
            <a:off x="915080" y="257942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E1DE81C-FAAF-9581-F46A-13AF121E6C54}"/>
              </a:ext>
            </a:extLst>
          </p:cNvPr>
          <p:cNvSpPr txBox="1"/>
          <p:nvPr/>
        </p:nvSpPr>
        <p:spPr>
          <a:xfrm>
            <a:off x="1463720" y="2606860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Cambios de alcance</a:t>
            </a: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BDD21E4D-5EAF-CCCE-180D-D020B848C80E}"/>
              </a:ext>
            </a:extLst>
          </p:cNvPr>
          <p:cNvSpPr/>
          <p:nvPr/>
        </p:nvSpPr>
        <p:spPr>
          <a:xfrm>
            <a:off x="915080" y="317378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16049A2-4A01-4E5D-9E4B-47A8C1C0C613}"/>
              </a:ext>
            </a:extLst>
          </p:cNvPr>
          <p:cNvSpPr txBox="1"/>
          <p:nvPr/>
        </p:nvSpPr>
        <p:spPr>
          <a:xfrm>
            <a:off x="1463720" y="3201220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Acceso a datos o instalaciones</a:t>
            </a: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40F49775-E04C-D1ED-F21E-7E15B31AF3E7}"/>
              </a:ext>
            </a:extLst>
          </p:cNvPr>
          <p:cNvSpPr/>
          <p:nvPr/>
        </p:nvSpPr>
        <p:spPr>
          <a:xfrm>
            <a:off x="915080" y="376814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6A7D8C3D-C494-6612-7004-7F180A4A8FC4}"/>
              </a:ext>
            </a:extLst>
          </p:cNvPr>
          <p:cNvSpPr txBox="1"/>
          <p:nvPr/>
        </p:nvSpPr>
        <p:spPr>
          <a:xfrm>
            <a:off x="1463720" y="3795581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Gastos y compras relevantes</a:t>
            </a: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D8435C30-2B46-499B-798B-9F499119CEA2}"/>
              </a:ext>
            </a:extLst>
          </p:cNvPr>
          <p:cNvSpPr/>
          <p:nvPr/>
        </p:nvSpPr>
        <p:spPr>
          <a:xfrm>
            <a:off x="915080" y="436250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A09EF95-9856-D70D-F218-86733A54864F}"/>
              </a:ext>
            </a:extLst>
          </p:cNvPr>
          <p:cNvSpPr txBox="1"/>
          <p:nvPr/>
        </p:nvSpPr>
        <p:spPr>
          <a:xfrm>
            <a:off x="1463720" y="4389941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Publicación/divulgación</a:t>
            </a: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54D1409B-31C5-8315-D7F9-3D08BCAA1935}"/>
              </a:ext>
            </a:extLst>
          </p:cNvPr>
          <p:cNvSpPr/>
          <p:nvPr/>
        </p:nvSpPr>
        <p:spPr>
          <a:xfrm>
            <a:off x="915080" y="495686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5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342B33F6-6DB5-594B-421A-928C00662854}"/>
              </a:ext>
            </a:extLst>
          </p:cNvPr>
          <p:cNvSpPr txBox="1"/>
          <p:nvPr/>
        </p:nvSpPr>
        <p:spPr>
          <a:xfrm>
            <a:off x="1463720" y="4984301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Uso de resultados</a:t>
            </a: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892C020C-D997-7B2F-C11C-E5F70224228F}"/>
              </a:ext>
            </a:extLst>
          </p:cNvPr>
          <p:cNvSpPr/>
          <p:nvPr/>
        </p:nvSpPr>
        <p:spPr>
          <a:xfrm>
            <a:off x="915080" y="5551229"/>
            <a:ext cx="411480" cy="365760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6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7EFE1FC2-956C-1E48-3504-44B7547A548D}"/>
              </a:ext>
            </a:extLst>
          </p:cNvPr>
          <p:cNvSpPr txBox="1"/>
          <p:nvPr/>
        </p:nvSpPr>
        <p:spPr>
          <a:xfrm>
            <a:off x="1463720" y="5578660"/>
            <a:ext cx="4572000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"/>
              </a:rPr>
              <a:t>Paso de piloto a escalamiento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E7685A7-778B-BC20-A1BD-60E430DBDB7A}"/>
              </a:ext>
            </a:extLst>
          </p:cNvPr>
          <p:cNvSpPr txBox="1"/>
          <p:nvPr/>
        </p:nvSpPr>
        <p:spPr>
          <a:xfrm>
            <a:off x="6428912" y="2890325"/>
            <a:ext cx="3986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Regla práctica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471F5712-DCC3-D4A4-3A5C-22D78FCF96E6}"/>
              </a:ext>
            </a:extLst>
          </p:cNvPr>
          <p:cNvSpPr txBox="1"/>
          <p:nvPr/>
        </p:nvSpPr>
        <p:spPr>
          <a:xfrm>
            <a:off x="6428912" y="3292661"/>
            <a:ext cx="3986784" cy="15361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0">
                <a:solidFill>
                  <a:srgbClr val="5C6974"/>
                </a:solidFill>
                <a:latin typeface="Aptos"/>
              </a:rPr>
              <a:t>Toda decisión crítica debe tener: dueño, plazo, criterio de aceptación y mecanismo de escalamiento.</a:t>
            </a:r>
          </a:p>
        </p:txBody>
      </p:sp>
    </p:spTree>
    <p:extLst>
      <p:ext uri="{BB962C8B-B14F-4D97-AF65-F5344CB8AC3E}">
        <p14:creationId xmlns:p14="http://schemas.microsoft.com/office/powerpoint/2010/main" val="22360335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A466D3-4E42-6D35-18C5-9D4AE94A2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56A78FE4-0B8D-343C-36D0-D59E6A16E4E3}"/>
              </a:ext>
            </a:extLst>
          </p:cNvPr>
          <p:cNvSpPr txBox="1"/>
          <p:nvPr/>
        </p:nvSpPr>
        <p:spPr>
          <a:xfrm>
            <a:off x="367122" y="820915"/>
            <a:ext cx="81381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E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l mayor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choque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cultural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: </a:t>
            </a:r>
            <a:r>
              <a:rPr lang="es-CL" sz="2800" b="1" dirty="0">
                <a:solidFill>
                  <a:srgbClr val="0C1F35"/>
                </a:solidFill>
                <a:latin typeface="Aptos Display"/>
              </a:rPr>
              <a:t>Tiempos</a:t>
            </a:r>
            <a:endParaRPr sz="2800" b="1" dirty="0">
              <a:solidFill>
                <a:srgbClr val="0C1F35"/>
              </a:solidFill>
              <a:latin typeface="Aptos Display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758E96A-ADC9-1D61-5C8C-83BB2C85BE67}"/>
              </a:ext>
            </a:extLst>
          </p:cNvPr>
          <p:cNvSpPr txBox="1"/>
          <p:nvPr/>
        </p:nvSpPr>
        <p:spPr>
          <a:xfrm>
            <a:off x="385410" y="1433563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Traducir calendarios evita frustración y renegociaciones constantes.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1B5EAE9-0C1C-E3B6-9CFD-9A12877BFDF0}"/>
              </a:ext>
            </a:extLst>
          </p:cNvPr>
          <p:cNvSpPr txBox="1"/>
          <p:nvPr/>
        </p:nvSpPr>
        <p:spPr>
          <a:xfrm>
            <a:off x="714594" y="2366251"/>
            <a:ext cx="47640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Universidad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7513A73-8A65-C149-B233-2C9007B4B0EB}"/>
              </a:ext>
            </a:extLst>
          </p:cNvPr>
          <p:cNvSpPr txBox="1"/>
          <p:nvPr/>
        </p:nvSpPr>
        <p:spPr>
          <a:xfrm>
            <a:off x="714594" y="2768587"/>
            <a:ext cx="4764024" cy="2816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41F2756B-8DF3-C0AE-57B6-29D8E2D48E6F}"/>
              </a:ext>
            </a:extLst>
          </p:cNvPr>
          <p:cNvSpPr txBox="1"/>
          <p:nvPr/>
        </p:nvSpPr>
        <p:spPr>
          <a:xfrm>
            <a:off x="751170" y="2860027"/>
            <a:ext cx="4709159" cy="2697479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Semestres, concursos y rendición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Publicación y formación de estudiantes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Validación rigurosa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Contratación y compras más lentas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Incentivos académicos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00F9FCD-D20B-F875-6B63-1EC8E970EC83}"/>
              </a:ext>
            </a:extLst>
          </p:cNvPr>
          <p:cNvSpPr txBox="1"/>
          <p:nvPr/>
        </p:nvSpPr>
        <p:spPr>
          <a:xfrm>
            <a:off x="6155273" y="2366251"/>
            <a:ext cx="47640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Empresa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F338537B-D197-EF94-B07A-A5293AFFC8A5}"/>
              </a:ext>
            </a:extLst>
          </p:cNvPr>
          <p:cNvSpPr txBox="1"/>
          <p:nvPr/>
        </p:nvSpPr>
        <p:spPr>
          <a:xfrm>
            <a:off x="6155273" y="2768587"/>
            <a:ext cx="4764024" cy="2816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BB30C62D-8364-BD5F-D316-DFD1745F6EB0}"/>
              </a:ext>
            </a:extLst>
          </p:cNvPr>
          <p:cNvSpPr txBox="1"/>
          <p:nvPr/>
        </p:nvSpPr>
        <p:spPr>
          <a:xfrm>
            <a:off x="6191849" y="2860027"/>
            <a:ext cx="4709159" cy="2697479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Trimestres, presupuesto y urgencia operacional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Confidencialidad y ventaja competitiva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Prueba suficiente para decidir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Compras y compliance internos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Incentivos por resultados del negocio</a:t>
            </a:r>
          </a:p>
        </p:txBody>
      </p:sp>
    </p:spTree>
    <p:extLst>
      <p:ext uri="{BB962C8B-B14F-4D97-AF65-F5344CB8AC3E}">
        <p14:creationId xmlns:p14="http://schemas.microsoft.com/office/powerpoint/2010/main" val="400491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D8DE54-9749-A3EF-9C67-1E32392A5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1CE9E3AB-EAC7-7669-E0F6-8D1447C8B8B0}"/>
              </a:ext>
            </a:extLst>
          </p:cNvPr>
          <p:cNvSpPr/>
          <p:nvPr/>
        </p:nvSpPr>
        <p:spPr>
          <a:xfrm>
            <a:off x="3081527" y="2847859"/>
            <a:ext cx="6267189" cy="15819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prstClr val="white"/>
                </a:solidFill>
                <a:latin typeface="Gotham Medium" pitchFamily="2" charset="0"/>
                <a:cs typeface="Gotham Medium" pitchFamily="2" charset="0"/>
              </a:rPr>
              <a:t>DE PILOTO A PROYECTO ESCALABLE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en-US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7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CA3BE9-FF55-788E-7160-1D15AE8BC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2AD2D4CD-CA9F-CD0D-DEFE-7F069DB004CA}"/>
              </a:ext>
            </a:extLst>
          </p:cNvPr>
          <p:cNvSpPr txBox="1"/>
          <p:nvPr/>
        </p:nvSpPr>
        <p:spPr>
          <a:xfrm>
            <a:off x="340315" y="3041201"/>
            <a:ext cx="9052560" cy="775597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0" dirty="0">
                <a:latin typeface="Aptos"/>
              </a:rPr>
              <a:t>Un </a:t>
            </a:r>
            <a:r>
              <a:rPr sz="2400" b="0" dirty="0" err="1">
                <a:latin typeface="Aptos"/>
              </a:rPr>
              <a:t>piloto</a:t>
            </a:r>
            <a:r>
              <a:rPr sz="2400" b="0" dirty="0">
                <a:latin typeface="Aptos"/>
              </a:rPr>
              <a:t> no es </a:t>
            </a:r>
            <a:r>
              <a:rPr sz="2400" b="0" dirty="0" err="1">
                <a:latin typeface="Aptos"/>
              </a:rPr>
              <a:t>una</a:t>
            </a:r>
            <a:r>
              <a:rPr sz="2400" b="0" dirty="0">
                <a:latin typeface="Aptos"/>
              </a:rPr>
              <a:t> demo: es </a:t>
            </a:r>
            <a:r>
              <a:rPr sz="2400" b="0" dirty="0" err="1">
                <a:latin typeface="Aptos"/>
              </a:rPr>
              <a:t>una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decisión</a:t>
            </a:r>
            <a:r>
              <a:rPr sz="2400" b="0" dirty="0">
                <a:latin typeface="Aptos"/>
              </a:rPr>
              <a:t> de </a:t>
            </a:r>
            <a:r>
              <a:rPr sz="2400" b="0" dirty="0" err="1">
                <a:latin typeface="Aptos"/>
              </a:rPr>
              <a:t>inversión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diseñada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desde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el</a:t>
            </a:r>
            <a:r>
              <a:rPr sz="2400" b="0" dirty="0">
                <a:latin typeface="Aptos"/>
              </a:rPr>
              <a:t> día </a:t>
            </a:r>
            <a:r>
              <a:rPr lang="es-419" sz="2400" b="0" dirty="0">
                <a:latin typeface="Aptos"/>
              </a:rPr>
              <a:t>1</a:t>
            </a:r>
            <a:r>
              <a:rPr sz="2400" b="0" dirty="0">
                <a:latin typeface="Apto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0485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39C32-C655-4096-4EBC-B1C9342C2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>
            <a:extLst>
              <a:ext uri="{FF2B5EF4-FFF2-40B4-BE49-F238E27FC236}">
                <a16:creationId xmlns:a16="http://schemas.microsoft.com/office/drawing/2014/main" id="{5B110D3F-34ED-5870-D895-F1DEDBBA4BB2}"/>
              </a:ext>
            </a:extLst>
          </p:cNvPr>
          <p:cNvSpPr txBox="1"/>
          <p:nvPr/>
        </p:nvSpPr>
        <p:spPr>
          <a:xfrm>
            <a:off x="546254" y="2256315"/>
            <a:ext cx="9656064" cy="406265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1">
                <a:solidFill>
                  <a:srgbClr val="0C1F35"/>
                </a:solidFill>
                <a:latin typeface="Aptos Display"/>
              </a:rPr>
              <a:t>Principio clave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F9D00DE-8ABA-7ED6-1BD0-420D045622DE}"/>
              </a:ext>
            </a:extLst>
          </p:cNvPr>
          <p:cNvSpPr txBox="1"/>
          <p:nvPr/>
        </p:nvSpPr>
        <p:spPr>
          <a:xfrm>
            <a:off x="546254" y="2843784"/>
            <a:ext cx="9656064" cy="1144929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0" dirty="0" err="1">
                <a:solidFill>
                  <a:srgbClr val="5C6974"/>
                </a:solidFill>
                <a:latin typeface="Aptos"/>
              </a:rPr>
              <a:t>Diseñar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el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piloto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con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criterios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de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continuidad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: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si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funciona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,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debe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estar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claro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quién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paga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,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cómo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se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implementa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,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qué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cambia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en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la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operación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y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cuál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es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el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siguiente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2400" b="0" dirty="0" err="1">
                <a:solidFill>
                  <a:srgbClr val="5C6974"/>
                </a:solidFill>
                <a:latin typeface="Aptos"/>
              </a:rPr>
              <a:t>contrato</a:t>
            </a:r>
            <a:r>
              <a:rPr sz="2400" b="0" dirty="0">
                <a:solidFill>
                  <a:srgbClr val="5C6974"/>
                </a:solidFill>
                <a:latin typeface="Apto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4065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F27B1-BE06-7D03-ADD0-0010D175B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3B8EDAC-336F-AF28-B369-A09705312A63}"/>
              </a:ext>
            </a:extLst>
          </p:cNvPr>
          <p:cNvSpPr txBox="1"/>
          <p:nvPr/>
        </p:nvSpPr>
        <p:spPr>
          <a:xfrm>
            <a:off x="558192" y="779971"/>
            <a:ext cx="81381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Hablan el mismo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lenguaje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?</a:t>
            </a:r>
            <a:endParaRPr sz="2800" b="1" dirty="0">
              <a:solidFill>
                <a:srgbClr val="0C1F35"/>
              </a:solidFill>
              <a:latin typeface="Aptos Display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C82F5F6-A6C8-B087-4880-985116D86874}"/>
              </a:ext>
            </a:extLst>
          </p:cNvPr>
          <p:cNvSpPr txBox="1"/>
          <p:nvPr/>
        </p:nvSpPr>
        <p:spPr>
          <a:xfrm>
            <a:off x="576480" y="1392619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industria y los financiadores no compran curiosidad científica: compran opciones para resolver problemas críticos.</a:t>
            </a:r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23EE9B3B-BE9F-6DD3-2765-B2AC17AB2465}"/>
              </a:ext>
            </a:extLst>
          </p:cNvPr>
          <p:cNvSpPr/>
          <p:nvPr/>
        </p:nvSpPr>
        <p:spPr>
          <a:xfrm>
            <a:off x="741072" y="2288731"/>
            <a:ext cx="4846320" cy="438912"/>
          </a:xfrm>
          <a:prstGeom prst="roundRect">
            <a:avLst/>
          </a:prstGeom>
          <a:solidFill>
            <a:srgbClr val="0C1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Lenguaje académico</a:t>
            </a: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1A280AAB-A93A-0D8D-7CE7-A0746C844BF6}"/>
              </a:ext>
            </a:extLst>
          </p:cNvPr>
          <p:cNvSpPr/>
          <p:nvPr/>
        </p:nvSpPr>
        <p:spPr>
          <a:xfrm>
            <a:off x="5678832" y="2288731"/>
            <a:ext cx="5120640" cy="438912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Lenguaje de financiamiento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07D574A6-0E3A-3400-25E0-416A066D754E}"/>
              </a:ext>
            </a:extLst>
          </p:cNvPr>
          <p:cNvSpPr txBox="1"/>
          <p:nvPr/>
        </p:nvSpPr>
        <p:spPr>
          <a:xfrm>
            <a:off x="905664" y="2983675"/>
            <a:ext cx="44897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1D80D59C-E499-052A-32DD-3E5E5ADCE022}"/>
              </a:ext>
            </a:extLst>
          </p:cNvPr>
          <p:cNvSpPr txBox="1"/>
          <p:nvPr/>
        </p:nvSpPr>
        <p:spPr>
          <a:xfrm>
            <a:off x="905664" y="3386011"/>
            <a:ext cx="44897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 dirty="0" err="1">
                <a:solidFill>
                  <a:srgbClr val="5C6974"/>
                </a:solidFill>
                <a:latin typeface="Aptos"/>
              </a:rPr>
              <a:t>Pregunta</a:t>
            </a:r>
            <a:r>
              <a:rPr sz="1200" b="0" dirty="0">
                <a:solidFill>
                  <a:srgbClr val="5C6974"/>
                </a:solidFill>
                <a:latin typeface="Aptos"/>
              </a:rPr>
              <a:t> de </a:t>
            </a:r>
            <a:r>
              <a:rPr sz="1200" b="0" dirty="0" err="1">
                <a:solidFill>
                  <a:srgbClr val="5C6974"/>
                </a:solidFill>
                <a:latin typeface="Aptos"/>
              </a:rPr>
              <a:t>investigación</a:t>
            </a:r>
            <a:endParaRPr sz="1200" b="0" dirty="0">
              <a:solidFill>
                <a:srgbClr val="5C6974"/>
              </a:solidFill>
              <a:latin typeface="Aptos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8D150F01-E0C2-EF85-92B2-002875D240F7}"/>
              </a:ext>
            </a:extLst>
          </p:cNvPr>
          <p:cNvSpPr txBox="1"/>
          <p:nvPr/>
        </p:nvSpPr>
        <p:spPr>
          <a:xfrm>
            <a:off x="5843424" y="3386011"/>
            <a:ext cx="47640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Dolor crítico y usuario pagador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F85209D1-4EB1-DA12-BC18-E37C88F95345}"/>
              </a:ext>
            </a:extLst>
          </p:cNvPr>
          <p:cNvSpPr txBox="1"/>
          <p:nvPr/>
        </p:nvSpPr>
        <p:spPr>
          <a:xfrm>
            <a:off x="905664" y="4007803"/>
            <a:ext cx="44897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Novedad científica</a:t>
            </a:r>
          </a:p>
        </p:txBody>
      </p:sp>
      <p:sp>
        <p:nvSpPr>
          <p:cNvPr id="14" name="TextBox 23">
            <a:extLst>
              <a:ext uri="{FF2B5EF4-FFF2-40B4-BE49-F238E27FC236}">
                <a16:creationId xmlns:a16="http://schemas.microsoft.com/office/drawing/2014/main" id="{549FB318-B9C3-536B-6606-ED2287494CE1}"/>
              </a:ext>
            </a:extLst>
          </p:cNvPr>
          <p:cNvSpPr txBox="1"/>
          <p:nvPr/>
        </p:nvSpPr>
        <p:spPr>
          <a:xfrm>
            <a:off x="5843424" y="4007803"/>
            <a:ext cx="47640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Diferenciación defendible</a:t>
            </a:r>
          </a:p>
        </p:txBody>
      </p:sp>
      <p:sp>
        <p:nvSpPr>
          <p:cNvPr id="16" name="TextBox 27">
            <a:extLst>
              <a:ext uri="{FF2B5EF4-FFF2-40B4-BE49-F238E27FC236}">
                <a16:creationId xmlns:a16="http://schemas.microsoft.com/office/drawing/2014/main" id="{9AA29A61-67EF-3698-6EBE-9EFCC6723424}"/>
              </a:ext>
            </a:extLst>
          </p:cNvPr>
          <p:cNvSpPr txBox="1"/>
          <p:nvPr/>
        </p:nvSpPr>
        <p:spPr>
          <a:xfrm>
            <a:off x="905664" y="4629595"/>
            <a:ext cx="44897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Resultados esperados</a:t>
            </a:r>
          </a:p>
        </p:txBody>
      </p:sp>
      <p:sp>
        <p:nvSpPr>
          <p:cNvPr id="18" name="TextBox 31">
            <a:extLst>
              <a:ext uri="{FF2B5EF4-FFF2-40B4-BE49-F238E27FC236}">
                <a16:creationId xmlns:a16="http://schemas.microsoft.com/office/drawing/2014/main" id="{685C24F8-D091-10CB-E371-A3CF59134C91}"/>
              </a:ext>
            </a:extLst>
          </p:cNvPr>
          <p:cNvSpPr txBox="1"/>
          <p:nvPr/>
        </p:nvSpPr>
        <p:spPr>
          <a:xfrm>
            <a:off x="5843424" y="4629595"/>
            <a:ext cx="47640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Riesgo-retorno y milestones</a:t>
            </a: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id="{F4D00DA0-F07B-34F2-5757-40D86B2A093B}"/>
              </a:ext>
            </a:extLst>
          </p:cNvPr>
          <p:cNvSpPr txBox="1"/>
          <p:nvPr/>
        </p:nvSpPr>
        <p:spPr>
          <a:xfrm>
            <a:off x="905664" y="5251387"/>
            <a:ext cx="44897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Publicaciones y formación</a:t>
            </a:r>
          </a:p>
        </p:txBody>
      </p:sp>
      <p:sp>
        <p:nvSpPr>
          <p:cNvPr id="22" name="TextBox 39">
            <a:extLst>
              <a:ext uri="{FF2B5EF4-FFF2-40B4-BE49-F238E27FC236}">
                <a16:creationId xmlns:a16="http://schemas.microsoft.com/office/drawing/2014/main" id="{CF058FA1-A86A-31E9-FCCC-0477503B9AC9}"/>
              </a:ext>
            </a:extLst>
          </p:cNvPr>
          <p:cNvSpPr txBox="1"/>
          <p:nvPr/>
        </p:nvSpPr>
        <p:spPr>
          <a:xfrm>
            <a:off x="5843424" y="5251387"/>
            <a:ext cx="47640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Adopción, ingresos, impacto y escalamiento</a:t>
            </a:r>
          </a:p>
        </p:txBody>
      </p:sp>
      <p:sp>
        <p:nvSpPr>
          <p:cNvPr id="24" name="TextBox 42">
            <a:extLst>
              <a:ext uri="{FF2B5EF4-FFF2-40B4-BE49-F238E27FC236}">
                <a16:creationId xmlns:a16="http://schemas.microsoft.com/office/drawing/2014/main" id="{B1462D9A-29E6-D7FC-24FA-C58A01814E1A}"/>
              </a:ext>
            </a:extLst>
          </p:cNvPr>
          <p:cNvSpPr txBox="1"/>
          <p:nvPr/>
        </p:nvSpPr>
        <p:spPr>
          <a:xfrm>
            <a:off x="905664" y="5470843"/>
            <a:ext cx="44897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25" name="TextBox 43">
            <a:extLst>
              <a:ext uri="{FF2B5EF4-FFF2-40B4-BE49-F238E27FC236}">
                <a16:creationId xmlns:a16="http://schemas.microsoft.com/office/drawing/2014/main" id="{8432DEC6-1AD4-D694-A703-316F8F510C2E}"/>
              </a:ext>
            </a:extLst>
          </p:cNvPr>
          <p:cNvSpPr txBox="1"/>
          <p:nvPr/>
        </p:nvSpPr>
        <p:spPr>
          <a:xfrm>
            <a:off x="905664" y="5873179"/>
            <a:ext cx="448970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Presupuesto por actividades</a:t>
            </a:r>
          </a:p>
        </p:txBody>
      </p:sp>
      <p:sp>
        <p:nvSpPr>
          <p:cNvPr id="27" name="TextBox 47">
            <a:extLst>
              <a:ext uri="{FF2B5EF4-FFF2-40B4-BE49-F238E27FC236}">
                <a16:creationId xmlns:a16="http://schemas.microsoft.com/office/drawing/2014/main" id="{1AEA56D5-077D-B05F-DEEF-292CACA98795}"/>
              </a:ext>
            </a:extLst>
          </p:cNvPr>
          <p:cNvSpPr txBox="1"/>
          <p:nvPr/>
        </p:nvSpPr>
        <p:spPr>
          <a:xfrm>
            <a:off x="5843424" y="5873179"/>
            <a:ext cx="4764024" cy="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Uso de fondos asociado a validaciones</a:t>
            </a:r>
          </a:p>
        </p:txBody>
      </p:sp>
    </p:spTree>
    <p:extLst>
      <p:ext uri="{BB962C8B-B14F-4D97-AF65-F5344CB8AC3E}">
        <p14:creationId xmlns:p14="http://schemas.microsoft.com/office/powerpoint/2010/main" val="26884519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34EA47-1B66-CEEC-6B22-7C2673AE7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5F3BF6F0-A66D-AAF5-5803-CAABC28A7A6A}"/>
              </a:ext>
            </a:extLst>
          </p:cNvPr>
          <p:cNvSpPr txBox="1"/>
          <p:nvPr/>
        </p:nvSpPr>
        <p:spPr>
          <a:xfrm>
            <a:off x="547316" y="1352385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Diseño de un piloto financiable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4D4EEDE9-B542-71F5-9A6F-BA9FBCE695D7}"/>
              </a:ext>
            </a:extLst>
          </p:cNvPr>
          <p:cNvSpPr txBox="1"/>
          <p:nvPr/>
        </p:nvSpPr>
        <p:spPr>
          <a:xfrm>
            <a:off x="565604" y="1965033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Un buen piloto compara una línea base con una mejora medible bajo condiciones reales.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615A9232-9559-E4A9-1EEC-2E48A08FBE5D}"/>
              </a:ext>
            </a:extLst>
          </p:cNvPr>
          <p:cNvSpPr txBox="1"/>
          <p:nvPr/>
        </p:nvSpPr>
        <p:spPr>
          <a:xfrm>
            <a:off x="894788" y="289772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Línea base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D61AAAF-F817-BDED-B43F-FC551EDED719}"/>
              </a:ext>
            </a:extLst>
          </p:cNvPr>
          <p:cNvSpPr txBox="1"/>
          <p:nvPr/>
        </p:nvSpPr>
        <p:spPr>
          <a:xfrm>
            <a:off x="894788" y="330005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desempeño actual y costo del problema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1868F38-2666-C2E0-4719-67D223992BFB}"/>
              </a:ext>
            </a:extLst>
          </p:cNvPr>
          <p:cNvSpPr txBox="1"/>
          <p:nvPr/>
        </p:nvSpPr>
        <p:spPr>
          <a:xfrm>
            <a:off x="4552388" y="289772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Hipótesis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F474C71-E2FF-E095-C594-B475E178FA05}"/>
              </a:ext>
            </a:extLst>
          </p:cNvPr>
          <p:cNvSpPr txBox="1"/>
          <p:nvPr/>
        </p:nvSpPr>
        <p:spPr>
          <a:xfrm>
            <a:off x="4552388" y="330005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qué mejora se espera y por qué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BB7C1F7-A94D-F8BB-FED2-3D7C6FF124E3}"/>
              </a:ext>
            </a:extLst>
          </p:cNvPr>
          <p:cNvSpPr txBox="1"/>
          <p:nvPr/>
        </p:nvSpPr>
        <p:spPr>
          <a:xfrm>
            <a:off x="8209988" y="289772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Métrica de éxito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4E0030B1-9DAF-6249-0E4B-D5744712345C}"/>
              </a:ext>
            </a:extLst>
          </p:cNvPr>
          <p:cNvSpPr txBox="1"/>
          <p:nvPr/>
        </p:nvSpPr>
        <p:spPr>
          <a:xfrm>
            <a:off x="8209988" y="330005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umbral de continuidad o término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5A7C44D2-9B95-03FB-5813-80ECBD4CCE62}"/>
              </a:ext>
            </a:extLst>
          </p:cNvPr>
          <p:cNvSpPr txBox="1"/>
          <p:nvPr/>
        </p:nvSpPr>
        <p:spPr>
          <a:xfrm>
            <a:off x="894788" y="454364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Entorno real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9452B0C9-0CD8-F986-BFC2-8EE6844A4CCA}"/>
              </a:ext>
            </a:extLst>
          </p:cNvPr>
          <p:cNvSpPr txBox="1"/>
          <p:nvPr/>
        </p:nvSpPr>
        <p:spPr>
          <a:xfrm>
            <a:off x="894788" y="494597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datos, usuarios, operación y restricciones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E5B45193-1784-E6CE-D285-9ADF236FC91D}"/>
              </a:ext>
            </a:extLst>
          </p:cNvPr>
          <p:cNvSpPr txBox="1"/>
          <p:nvPr/>
        </p:nvSpPr>
        <p:spPr>
          <a:xfrm>
            <a:off x="4552388" y="454364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Costo/beneficio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678B7AC8-A2C1-B800-CF5D-339BF45D9B16}"/>
              </a:ext>
            </a:extLst>
          </p:cNvPr>
          <p:cNvSpPr txBox="1"/>
          <p:nvPr/>
        </p:nvSpPr>
        <p:spPr>
          <a:xfrm>
            <a:off x="4552388" y="494597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payback, ahorro, ingresos o impacto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116889F9-C341-3F87-4598-A2931EC0EB74}"/>
              </a:ext>
            </a:extLst>
          </p:cNvPr>
          <p:cNvSpPr txBox="1"/>
          <p:nvPr/>
        </p:nvSpPr>
        <p:spPr>
          <a:xfrm>
            <a:off x="8209988" y="4543641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Decisión posterior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2888525A-B4B0-3EAF-E0D6-EF8E19B0151F}"/>
              </a:ext>
            </a:extLst>
          </p:cNvPr>
          <p:cNvSpPr txBox="1"/>
          <p:nvPr/>
        </p:nvSpPr>
        <p:spPr>
          <a:xfrm>
            <a:off x="8209988" y="4945977"/>
            <a:ext cx="2889504" cy="5303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compra, licencia, contrato, spin-off o cierre</a:t>
            </a:r>
          </a:p>
        </p:txBody>
      </p:sp>
    </p:spTree>
    <p:extLst>
      <p:ext uri="{BB962C8B-B14F-4D97-AF65-F5344CB8AC3E}">
        <p14:creationId xmlns:p14="http://schemas.microsoft.com/office/powerpoint/2010/main" val="42468958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87EB0-A945-87CC-0D6D-099BF1B04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ECA51418-9BE6-B7CA-9936-18C6C86637F5}"/>
              </a:ext>
            </a:extLst>
          </p:cNvPr>
          <p:cNvSpPr txBox="1"/>
          <p:nvPr/>
        </p:nvSpPr>
        <p:spPr>
          <a:xfrm>
            <a:off x="282271" y="1180107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Del piloto al caso de negocio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B1B330E6-5A0D-2015-FE71-0F4B82307503}"/>
              </a:ext>
            </a:extLst>
          </p:cNvPr>
          <p:cNvSpPr txBox="1"/>
          <p:nvPr/>
        </p:nvSpPr>
        <p:spPr>
          <a:xfrm>
            <a:off x="300559" y="1792755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evidencia técnica debe traducirse en impacto económico y operacional.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D023812-0B91-CCCF-3B0F-F5D2317B6537}"/>
              </a:ext>
            </a:extLst>
          </p:cNvPr>
          <p:cNvSpPr txBox="1"/>
          <p:nvPr/>
        </p:nvSpPr>
        <p:spPr>
          <a:xfrm>
            <a:off x="721183" y="3091203"/>
            <a:ext cx="26151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Antes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0E6E505-19C5-8218-3111-97C0BF4AA454}"/>
              </a:ext>
            </a:extLst>
          </p:cNvPr>
          <p:cNvSpPr txBox="1"/>
          <p:nvPr/>
        </p:nvSpPr>
        <p:spPr>
          <a:xfrm>
            <a:off x="721183" y="3493539"/>
            <a:ext cx="2615184" cy="1719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Línea base
Costo del dolor
Restricciones operativas
Riesgos conocidos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74CEADB-F13F-C86E-225B-F39B7C524C62}"/>
              </a:ext>
            </a:extLst>
          </p:cNvPr>
          <p:cNvSpPr txBox="1"/>
          <p:nvPr/>
        </p:nvSpPr>
        <p:spPr>
          <a:xfrm>
            <a:off x="4424503" y="3091203"/>
            <a:ext cx="26151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Durante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6AC64EF-0673-3133-D2FD-0542B8C97F9F}"/>
              </a:ext>
            </a:extLst>
          </p:cNvPr>
          <p:cNvSpPr txBox="1"/>
          <p:nvPr/>
        </p:nvSpPr>
        <p:spPr>
          <a:xfrm>
            <a:off x="4424503" y="3493539"/>
            <a:ext cx="2615184" cy="1719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Medición
Aprendizaje
Adaptación controlada
Trazabilidad de cambios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7993A74E-1521-BF9C-E9E6-849680EE5905}"/>
              </a:ext>
            </a:extLst>
          </p:cNvPr>
          <p:cNvSpPr txBox="1"/>
          <p:nvPr/>
        </p:nvSpPr>
        <p:spPr>
          <a:xfrm>
            <a:off x="8127823" y="3091203"/>
            <a:ext cx="26151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Después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244A5989-E50F-0511-30E4-BF81290FCA01}"/>
              </a:ext>
            </a:extLst>
          </p:cNvPr>
          <p:cNvSpPr txBox="1"/>
          <p:nvPr/>
        </p:nvSpPr>
        <p:spPr>
          <a:xfrm>
            <a:off x="8127823" y="3493539"/>
            <a:ext cx="2615184" cy="17190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Resultado
Payback
Plan de implementación
Decisión de inversión</a:t>
            </a:r>
          </a:p>
        </p:txBody>
      </p:sp>
      <p:sp>
        <p:nvSpPr>
          <p:cNvPr id="18" name="Right Arrow 18">
            <a:extLst>
              <a:ext uri="{FF2B5EF4-FFF2-40B4-BE49-F238E27FC236}">
                <a16:creationId xmlns:a16="http://schemas.microsoft.com/office/drawing/2014/main" id="{59AA8CB4-E35E-9EDB-3177-BCE5338DB517}"/>
              </a:ext>
            </a:extLst>
          </p:cNvPr>
          <p:cNvSpPr/>
          <p:nvPr/>
        </p:nvSpPr>
        <p:spPr>
          <a:xfrm>
            <a:off x="3574111" y="3895875"/>
            <a:ext cx="502920" cy="256032"/>
          </a:xfrm>
          <a:prstGeom prst="rightArrow">
            <a:avLst/>
          </a:prstGeom>
          <a:solidFill>
            <a:srgbClr val="DAA8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ight Arrow 19">
            <a:extLst>
              <a:ext uri="{FF2B5EF4-FFF2-40B4-BE49-F238E27FC236}">
                <a16:creationId xmlns:a16="http://schemas.microsoft.com/office/drawing/2014/main" id="{2BAA47F1-15A5-89B2-2A34-EDB6C091A3E1}"/>
              </a:ext>
            </a:extLst>
          </p:cNvPr>
          <p:cNvSpPr/>
          <p:nvPr/>
        </p:nvSpPr>
        <p:spPr>
          <a:xfrm>
            <a:off x="7277431" y="3895875"/>
            <a:ext cx="502920" cy="256032"/>
          </a:xfrm>
          <a:prstGeom prst="rightArrow">
            <a:avLst/>
          </a:prstGeom>
          <a:solidFill>
            <a:srgbClr val="DAA8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9757102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4D526-71AA-D22E-552D-C742F78FB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CDF7483-CFD9-394A-B908-5EB4DFA6F26D}"/>
              </a:ext>
            </a:extLst>
          </p:cNvPr>
          <p:cNvSpPr txBox="1"/>
          <p:nvPr/>
        </p:nvSpPr>
        <p:spPr>
          <a:xfrm>
            <a:off x="428046" y="1259620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Modelos para escalar tecnologías académicas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72F5A08-A812-DDC8-FD5F-80E8B6C0A7B3}"/>
              </a:ext>
            </a:extLst>
          </p:cNvPr>
          <p:cNvSpPr txBox="1"/>
          <p:nvPr/>
        </p:nvSpPr>
        <p:spPr>
          <a:xfrm>
            <a:off x="446334" y="1872268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Elegir la ruta correcta depende del mercado, la manufactura, el canal y el equipo.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E915A2A-F604-5048-FA08-31D48B39EDD1}"/>
              </a:ext>
            </a:extLst>
          </p:cNvPr>
          <p:cNvSpPr txBox="1"/>
          <p:nvPr/>
        </p:nvSpPr>
        <p:spPr>
          <a:xfrm>
            <a:off x="866958" y="2804956"/>
            <a:ext cx="42611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Licencia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DEA40AB2-7E04-5491-592B-B8FB588DE133}"/>
              </a:ext>
            </a:extLst>
          </p:cNvPr>
          <p:cNvSpPr txBox="1"/>
          <p:nvPr/>
        </p:nvSpPr>
        <p:spPr>
          <a:xfrm>
            <a:off x="866958" y="3207292"/>
            <a:ext cx="4261104" cy="14630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empresa ya tiene canal y manufactura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00A1A87-8602-AB84-A674-B263A99FBA03}"/>
              </a:ext>
            </a:extLst>
          </p:cNvPr>
          <p:cNvSpPr txBox="1"/>
          <p:nvPr/>
        </p:nvSpPr>
        <p:spPr>
          <a:xfrm>
            <a:off x="5941878" y="2804956"/>
            <a:ext cx="42611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Spin-off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52A35E12-BCD3-6E62-1FC5-5D838F515B42}"/>
              </a:ext>
            </a:extLst>
          </p:cNvPr>
          <p:cNvSpPr txBox="1"/>
          <p:nvPr/>
        </p:nvSpPr>
        <p:spPr>
          <a:xfrm>
            <a:off x="5941878" y="3207292"/>
            <a:ext cx="4261104" cy="14630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mercado nuevo y equipo emprendedor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0C61D65-51A4-4F49-BBC3-454293DA0148}"/>
              </a:ext>
            </a:extLst>
          </p:cNvPr>
          <p:cNvSpPr txBox="1"/>
          <p:nvPr/>
        </p:nvSpPr>
        <p:spPr>
          <a:xfrm>
            <a:off x="866958" y="3920524"/>
            <a:ext cx="42611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JDA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6BD3D119-612E-0E68-B881-5CF813A22117}"/>
              </a:ext>
            </a:extLst>
          </p:cNvPr>
          <p:cNvSpPr txBox="1"/>
          <p:nvPr/>
        </p:nvSpPr>
        <p:spPr>
          <a:xfrm>
            <a:off x="866958" y="4322860"/>
            <a:ext cx="4261104" cy="14630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co-desarrollo con riesgo compartido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280A6AC6-C1AA-D2AA-0486-B603CF99CB00}"/>
              </a:ext>
            </a:extLst>
          </p:cNvPr>
          <p:cNvSpPr txBox="1"/>
          <p:nvPr/>
        </p:nvSpPr>
        <p:spPr>
          <a:xfrm>
            <a:off x="5941878" y="3920524"/>
            <a:ext cx="42611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Servicios tecnológicos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B2589368-B4CB-AFAB-B8DC-1FA7C8352A4C}"/>
              </a:ext>
            </a:extLst>
          </p:cNvPr>
          <p:cNvSpPr txBox="1"/>
          <p:nvPr/>
        </p:nvSpPr>
        <p:spPr>
          <a:xfrm>
            <a:off x="5941878" y="4322860"/>
            <a:ext cx="4261104" cy="14630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know-how intensivo y rápida adopción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178D691F-A428-73A0-B2BC-2C894725EEA1}"/>
              </a:ext>
            </a:extLst>
          </p:cNvPr>
          <p:cNvSpPr txBox="1"/>
          <p:nvPr/>
        </p:nvSpPr>
        <p:spPr>
          <a:xfrm>
            <a:off x="866958" y="5036091"/>
            <a:ext cx="42611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Consorcio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68E0AF30-5C47-8B54-13D5-B2D42D261C28}"/>
              </a:ext>
            </a:extLst>
          </p:cNvPr>
          <p:cNvSpPr txBox="1"/>
          <p:nvPr/>
        </p:nvSpPr>
        <p:spPr>
          <a:xfrm>
            <a:off x="866958" y="5438428"/>
            <a:ext cx="4261104" cy="14630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problemas sistémicos o precompetitivos</a:t>
            </a:r>
          </a:p>
        </p:txBody>
      </p:sp>
    </p:spTree>
    <p:extLst>
      <p:ext uri="{BB962C8B-B14F-4D97-AF65-F5344CB8AC3E}">
        <p14:creationId xmlns:p14="http://schemas.microsoft.com/office/powerpoint/2010/main" val="24418599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8273CB-3AB5-5071-2E1F-9939371F2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684A47E7-A5B0-B8B0-A130-5A532E8977F5}"/>
              </a:ext>
            </a:extLst>
          </p:cNvPr>
          <p:cNvSpPr txBox="1"/>
          <p:nvPr/>
        </p:nvSpPr>
        <p:spPr>
          <a:xfrm>
            <a:off x="282271" y="954820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Árbol de decisión para la ruta de transferencia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2EC1B97-6E97-C8B9-354E-36778F4E9B4A}"/>
              </a:ext>
            </a:extLst>
          </p:cNvPr>
          <p:cNvSpPr txBox="1"/>
          <p:nvPr/>
        </p:nvSpPr>
        <p:spPr>
          <a:xfrm>
            <a:off x="300559" y="1567468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No todas las tecnologías necesitan crear una startup.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A281CB8F-7D20-38A5-DB16-01981E54B937}"/>
              </a:ext>
            </a:extLst>
          </p:cNvPr>
          <p:cNvSpPr/>
          <p:nvPr/>
        </p:nvSpPr>
        <p:spPr>
          <a:xfrm>
            <a:off x="556591" y="2463580"/>
            <a:ext cx="3108960" cy="457200"/>
          </a:xfrm>
          <a:prstGeom prst="roundRect">
            <a:avLst/>
          </a:prstGeom>
          <a:solidFill>
            <a:srgbClr val="0C1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¿Existe empresa con canal y capacidad?</a:t>
            </a: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16AD226F-F172-3C09-E0EE-DD0A746FFE91}"/>
              </a:ext>
            </a:extLst>
          </p:cNvPr>
          <p:cNvSpPr/>
          <p:nvPr/>
        </p:nvSpPr>
        <p:spPr>
          <a:xfrm>
            <a:off x="4351351" y="2143540"/>
            <a:ext cx="2286000" cy="438912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Sí → Licencia / JDA</a:t>
            </a: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72936673-A696-A281-CDB2-28A405DDAA26}"/>
              </a:ext>
            </a:extLst>
          </p:cNvPr>
          <p:cNvSpPr/>
          <p:nvPr/>
        </p:nvSpPr>
        <p:spPr>
          <a:xfrm>
            <a:off x="4351351" y="2875060"/>
            <a:ext cx="2926080" cy="438912"/>
          </a:xfrm>
          <a:prstGeom prst="roundRect">
            <a:avLst/>
          </a:prstGeom>
          <a:solidFill>
            <a:srgbClr val="C47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No → ¿Hay equipo emprendedor?</a:t>
            </a:r>
          </a:p>
        </p:txBody>
      </p:sp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3D284D52-7718-299C-AD35-38D4382DDC73}"/>
              </a:ext>
            </a:extLst>
          </p:cNvPr>
          <p:cNvSpPr/>
          <p:nvPr/>
        </p:nvSpPr>
        <p:spPr>
          <a:xfrm>
            <a:off x="7871791" y="2555020"/>
            <a:ext cx="2011680" cy="438912"/>
          </a:xfrm>
          <a:prstGeom prst="roundRect">
            <a:avLst/>
          </a:prstGeom>
          <a:solidFill>
            <a:srgbClr val="DAA8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Sí → Spin-off</a:t>
            </a: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682EC8DA-EA29-0D4E-78A9-ED2097459ED9}"/>
              </a:ext>
            </a:extLst>
          </p:cNvPr>
          <p:cNvSpPr/>
          <p:nvPr/>
        </p:nvSpPr>
        <p:spPr>
          <a:xfrm>
            <a:off x="7185991" y="3515140"/>
            <a:ext cx="3383280" cy="438912"/>
          </a:xfrm>
          <a:prstGeom prst="roundRect">
            <a:avLst/>
          </a:prstGeom>
          <a:solidFill>
            <a:srgbClr val="56AB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000" b="1">
                <a:solidFill>
                  <a:srgbClr val="FFFFFF"/>
                </a:solidFill>
                <a:latin typeface="Aptos"/>
              </a:rPr>
              <a:t>No → Servicios / consorcio / madurar equipo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4D84BAFA-3FD6-E58C-C51E-3FE3A12A94B5}"/>
              </a:ext>
            </a:extLst>
          </p:cNvPr>
          <p:cNvSpPr txBox="1"/>
          <p:nvPr/>
        </p:nvSpPr>
        <p:spPr>
          <a:xfrm>
            <a:off x="1306399" y="4995066"/>
            <a:ext cx="8375904" cy="59093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b="0" dirty="0">
                <a:solidFill>
                  <a:srgbClr val="5C6974"/>
                </a:solidFill>
                <a:latin typeface="Aptos"/>
              </a:rPr>
              <a:t>La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mejor</a:t>
            </a:r>
            <a:r>
              <a:rPr b="0" dirty="0">
                <a:solidFill>
                  <a:srgbClr val="5C6974"/>
                </a:solidFill>
                <a:latin typeface="Aptos"/>
              </a:rPr>
              <a:t>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ruta</a:t>
            </a:r>
            <a:r>
              <a:rPr b="0" dirty="0">
                <a:solidFill>
                  <a:srgbClr val="5C6974"/>
                </a:solidFill>
                <a:latin typeface="Aptos"/>
              </a:rPr>
              <a:t> es la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que</a:t>
            </a:r>
            <a:r>
              <a:rPr b="0" dirty="0">
                <a:solidFill>
                  <a:srgbClr val="5C6974"/>
                </a:solidFill>
                <a:latin typeface="Aptos"/>
              </a:rPr>
              <a:t>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maximiza</a:t>
            </a:r>
            <a:r>
              <a:rPr b="0" dirty="0">
                <a:solidFill>
                  <a:srgbClr val="5C6974"/>
                </a:solidFill>
                <a:latin typeface="Aptos"/>
              </a:rPr>
              <a:t>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adopción</a:t>
            </a:r>
            <a:r>
              <a:rPr b="0" dirty="0">
                <a:solidFill>
                  <a:srgbClr val="5C6974"/>
                </a:solidFill>
                <a:latin typeface="Aptos"/>
              </a:rPr>
              <a:t> y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captura</a:t>
            </a:r>
            <a:r>
              <a:rPr b="0" dirty="0">
                <a:solidFill>
                  <a:srgbClr val="5C6974"/>
                </a:solidFill>
                <a:latin typeface="Aptos"/>
              </a:rPr>
              <a:t> de valor con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el</a:t>
            </a:r>
            <a:r>
              <a:rPr b="0" dirty="0">
                <a:solidFill>
                  <a:srgbClr val="5C6974"/>
                </a:solidFill>
                <a:latin typeface="Aptos"/>
              </a:rPr>
              <a:t>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menor</a:t>
            </a:r>
            <a:r>
              <a:rPr b="0" dirty="0">
                <a:solidFill>
                  <a:srgbClr val="5C6974"/>
                </a:solidFill>
                <a:latin typeface="Aptos"/>
              </a:rPr>
              <a:t>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riesgo</a:t>
            </a:r>
            <a:r>
              <a:rPr b="0" dirty="0">
                <a:solidFill>
                  <a:srgbClr val="5C6974"/>
                </a:solidFill>
                <a:latin typeface="Aptos"/>
              </a:rPr>
              <a:t> de </a:t>
            </a:r>
            <a:r>
              <a:rPr b="0" dirty="0" err="1">
                <a:solidFill>
                  <a:srgbClr val="5C6974"/>
                </a:solidFill>
                <a:latin typeface="Aptos"/>
              </a:rPr>
              <a:t>ejecución</a:t>
            </a:r>
            <a:r>
              <a:rPr b="0" dirty="0">
                <a:solidFill>
                  <a:srgbClr val="5C6974"/>
                </a:solidFill>
                <a:latin typeface="Apto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84437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678429-C705-7B64-3A67-4D462BBA9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40722683-8EB9-B8FA-D1E0-E6212FDFFA5A}"/>
              </a:ext>
            </a:extLst>
          </p:cNvPr>
          <p:cNvSpPr txBox="1"/>
          <p:nvPr/>
        </p:nvSpPr>
        <p:spPr>
          <a:xfrm>
            <a:off x="658368" y="1073826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 dirty="0">
                <a:solidFill>
                  <a:srgbClr val="0C1F35"/>
                </a:solidFill>
                <a:latin typeface="Aptos Display"/>
              </a:rPr>
              <a:t>Barreras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típicas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para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escalar</a:t>
            </a:r>
            <a:endParaRPr sz="2800" b="1" dirty="0">
              <a:solidFill>
                <a:srgbClr val="0C1F35"/>
              </a:solidFill>
              <a:latin typeface="Aptos Display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4665233-0AD0-3A2B-8499-6AFD3F76DB54}"/>
              </a:ext>
            </a:extLst>
          </p:cNvPr>
          <p:cNvSpPr txBox="1"/>
          <p:nvPr/>
        </p:nvSpPr>
        <p:spPr>
          <a:xfrm>
            <a:off x="658368" y="1713242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El escalamiento falla cuando se subestiman costos invisibles y capacidades no científicas.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B9C0DD9F-8898-2753-0F3A-1F68C4E89E13}"/>
              </a:ext>
            </a:extLst>
          </p:cNvPr>
          <p:cNvSpPr txBox="1"/>
          <p:nvPr/>
        </p:nvSpPr>
        <p:spPr>
          <a:xfrm>
            <a:off x="987552" y="2691650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Compras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2AA9F58-91DB-B6F9-2254-177DDCB7963F}"/>
              </a:ext>
            </a:extLst>
          </p:cNvPr>
          <p:cNvSpPr txBox="1"/>
          <p:nvPr/>
        </p:nvSpPr>
        <p:spPr>
          <a:xfrm>
            <a:off x="987552" y="3093986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pasar de piloto a contrato requiere proveedor habilitado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724A4A1-3669-9EC8-69AC-C4744586761A}"/>
              </a:ext>
            </a:extLst>
          </p:cNvPr>
          <p:cNvSpPr txBox="1"/>
          <p:nvPr/>
        </p:nvSpPr>
        <p:spPr>
          <a:xfrm>
            <a:off x="4645152" y="2691650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Soporte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206B960-F05B-4CBD-6558-4BE2C20DA436}"/>
              </a:ext>
            </a:extLst>
          </p:cNvPr>
          <p:cNvSpPr txBox="1"/>
          <p:nvPr/>
        </p:nvSpPr>
        <p:spPr>
          <a:xfrm>
            <a:off x="4645152" y="3093986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la empresa espera SLA, mantención y continuidad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282A37F-3915-E8ED-C79E-FDE9A489EF4A}"/>
              </a:ext>
            </a:extLst>
          </p:cNvPr>
          <p:cNvSpPr txBox="1"/>
          <p:nvPr/>
        </p:nvSpPr>
        <p:spPr>
          <a:xfrm>
            <a:off x="8302752" y="2691650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Manufactura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0C933283-4421-FE54-18F2-1FE8216EE536}"/>
              </a:ext>
            </a:extLst>
          </p:cNvPr>
          <p:cNvSpPr txBox="1"/>
          <p:nvPr/>
        </p:nvSpPr>
        <p:spPr>
          <a:xfrm>
            <a:off x="8302752" y="3093986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calidad repetible, proveedores y costos controlados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C4073601-0D03-C19D-2ECB-CD0330DFE895}"/>
              </a:ext>
            </a:extLst>
          </p:cNvPr>
          <p:cNvSpPr txBox="1"/>
          <p:nvPr/>
        </p:nvSpPr>
        <p:spPr>
          <a:xfrm>
            <a:off x="987552" y="4264417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Regulación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2685C7CF-1C51-73E8-DC28-202B8DC396A4}"/>
              </a:ext>
            </a:extLst>
          </p:cNvPr>
          <p:cNvSpPr txBox="1"/>
          <p:nvPr/>
        </p:nvSpPr>
        <p:spPr>
          <a:xfrm>
            <a:off x="987552" y="4666753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certificaciones, seguridad, trazabilidad y compliance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22E301EC-1240-2EFD-B37A-439233350579}"/>
              </a:ext>
            </a:extLst>
          </p:cNvPr>
          <p:cNvSpPr txBox="1"/>
          <p:nvPr/>
        </p:nvSpPr>
        <p:spPr>
          <a:xfrm>
            <a:off x="4645152" y="4264417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Equipo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5DF338B5-3BF3-C45A-5642-2C62D2403F4F}"/>
              </a:ext>
            </a:extLst>
          </p:cNvPr>
          <p:cNvSpPr txBox="1"/>
          <p:nvPr/>
        </p:nvSpPr>
        <p:spPr>
          <a:xfrm>
            <a:off x="4645152" y="4666753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dedicación comercial y gestión profesional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D862C23B-AAFC-EFC7-9E79-1B0B7B1FFDA9}"/>
              </a:ext>
            </a:extLst>
          </p:cNvPr>
          <p:cNvSpPr txBox="1"/>
          <p:nvPr/>
        </p:nvSpPr>
        <p:spPr>
          <a:xfrm>
            <a:off x="8302752" y="4264417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Capital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25525A17-B0ED-BB8C-757A-B2AFA8848A2D}"/>
              </a:ext>
            </a:extLst>
          </p:cNvPr>
          <p:cNvSpPr txBox="1"/>
          <p:nvPr/>
        </p:nvSpPr>
        <p:spPr>
          <a:xfrm>
            <a:off x="8302752" y="4666753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financiamiento paciente y tramos por evidencia</a:t>
            </a:r>
          </a:p>
        </p:txBody>
      </p:sp>
    </p:spTree>
    <p:extLst>
      <p:ext uri="{BB962C8B-B14F-4D97-AF65-F5344CB8AC3E}">
        <p14:creationId xmlns:p14="http://schemas.microsoft.com/office/powerpoint/2010/main" val="474221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28C086-C080-01EF-8985-A23F39B00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79676E22-9FC5-F762-CDFB-DAA9A6F15D29}"/>
              </a:ext>
            </a:extLst>
          </p:cNvPr>
          <p:cNvSpPr/>
          <p:nvPr/>
        </p:nvSpPr>
        <p:spPr>
          <a:xfrm>
            <a:off x="3081527" y="2847859"/>
            <a:ext cx="626718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prstClr val="white"/>
                </a:solidFill>
                <a:latin typeface="Gotham Medium" pitchFamily="2" charset="0"/>
                <a:cs typeface="Gotham Medium" pitchFamily="2" charset="0"/>
              </a:rPr>
              <a:t>EL CASO CHILENO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en-US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06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733CB3-ED78-3CD8-1627-442068A81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DA80B84-FE0C-6E9F-11B8-9F2F5BDECEE1}"/>
              </a:ext>
            </a:extLst>
          </p:cNvPr>
          <p:cNvSpPr txBox="1"/>
          <p:nvPr/>
        </p:nvSpPr>
        <p:spPr>
          <a:xfrm>
            <a:off x="440003" y="1616734"/>
            <a:ext cx="8035256" cy="409958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0" dirty="0">
                <a:latin typeface="Aptos"/>
              </a:rPr>
              <a:t>Chile</a:t>
            </a:r>
            <a:r>
              <a:rPr lang="es-419" sz="2400" b="0" dirty="0">
                <a:latin typeface="Aptos"/>
              </a:rPr>
              <a:t> tiene:</a:t>
            </a:r>
          </a:p>
          <a:p>
            <a:pPr algn="l"/>
            <a:endParaRPr lang="es-419" sz="240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 err="1">
                <a:latin typeface="Aptos"/>
              </a:rPr>
              <a:t>capacidades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científicas</a:t>
            </a:r>
            <a:endParaRPr lang="es-419" sz="240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 err="1">
                <a:latin typeface="Aptos"/>
              </a:rPr>
              <a:t>instrumentos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públicos</a:t>
            </a:r>
            <a:r>
              <a:rPr sz="2400" b="0" dirty="0">
                <a:latin typeface="Aptos"/>
              </a:rPr>
              <a:t> </a:t>
            </a:r>
            <a:endParaRPr lang="es-419" sz="240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 err="1">
                <a:latin typeface="Aptos"/>
              </a:rPr>
              <a:t>sectores</a:t>
            </a:r>
            <a:r>
              <a:rPr sz="2400" b="0" dirty="0">
                <a:latin typeface="Aptos"/>
              </a:rPr>
              <a:t> </a:t>
            </a:r>
            <a:r>
              <a:rPr lang="es-419" sz="2400" b="0" dirty="0">
                <a:latin typeface="Aptos"/>
              </a:rPr>
              <a:t>económicos </a:t>
            </a:r>
            <a:r>
              <a:rPr lang="es-419" sz="2400" dirty="0">
                <a:latin typeface="Aptos"/>
              </a:rPr>
              <a:t>relevantes</a:t>
            </a:r>
            <a:r>
              <a:rPr sz="2400" b="0" dirty="0">
                <a:latin typeface="Aptos"/>
              </a:rPr>
              <a:t>, </a:t>
            </a:r>
            <a:endParaRPr lang="es-419" sz="2400" b="0" dirty="0">
              <a:latin typeface="Aptos"/>
            </a:endParaRPr>
          </a:p>
          <a:p>
            <a:pPr algn="l"/>
            <a:endParaRPr lang="es-CL" sz="2400" dirty="0">
              <a:latin typeface="Aptos"/>
            </a:endParaRPr>
          </a:p>
          <a:p>
            <a:pPr algn="l"/>
            <a:r>
              <a:rPr lang="es-419" sz="2400" dirty="0">
                <a:latin typeface="Aptos"/>
              </a:rPr>
              <a:t>P</a:t>
            </a:r>
            <a:r>
              <a:rPr sz="2400" b="0" dirty="0" err="1">
                <a:latin typeface="Aptos"/>
              </a:rPr>
              <a:t>ero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debe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cerrar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brechas</a:t>
            </a:r>
            <a:r>
              <a:rPr sz="2400" b="0" dirty="0">
                <a:latin typeface="Aptos"/>
              </a:rPr>
              <a:t> de</a:t>
            </a:r>
            <a:r>
              <a:rPr lang="es-419" sz="2400" b="0" dirty="0">
                <a:latin typeface="Aptos"/>
              </a:rPr>
              <a:t>:</a:t>
            </a:r>
          </a:p>
          <a:p>
            <a:pPr algn="l"/>
            <a:endParaRPr lang="es-419" sz="2400" b="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>
                <a:latin typeface="Aptos"/>
              </a:rPr>
              <a:t>I+D </a:t>
            </a:r>
            <a:r>
              <a:rPr sz="2400" b="0" dirty="0" err="1">
                <a:latin typeface="Aptos"/>
              </a:rPr>
              <a:t>empresarial</a:t>
            </a:r>
            <a:r>
              <a:rPr sz="2400" b="0" dirty="0">
                <a:latin typeface="Aptos"/>
              </a:rPr>
              <a:t>, </a:t>
            </a:r>
            <a:endParaRPr lang="es-419" sz="2400" b="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>
                <a:latin typeface="Aptos"/>
              </a:rPr>
              <a:t>capital </a:t>
            </a:r>
            <a:r>
              <a:rPr lang="es-419" sz="2400" b="0" dirty="0">
                <a:latin typeface="Aptos"/>
              </a:rPr>
              <a:t>de largo plazo</a:t>
            </a:r>
            <a:endParaRPr lang="es-419" sz="2400" dirty="0">
              <a:latin typeface="Aptos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sz="2400" b="0" dirty="0" err="1">
                <a:latin typeface="Aptos"/>
              </a:rPr>
              <a:t>transferencia</a:t>
            </a:r>
            <a:r>
              <a:rPr sz="2400" b="0" dirty="0">
                <a:latin typeface="Apto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40808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5BE9F7-4ACB-775F-A485-6668A7876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7F58759-3480-5FD2-E0AC-6B4C3E5FF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16" y="666206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106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81EF5C-E7F5-174B-B61C-DB8775198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E3F2C42E-2B15-83C0-431B-354408465A0F}"/>
              </a:ext>
            </a:extLst>
          </p:cNvPr>
          <p:cNvSpPr txBox="1"/>
          <p:nvPr/>
        </p:nvSpPr>
        <p:spPr>
          <a:xfrm>
            <a:off x="326180" y="1121166"/>
            <a:ext cx="81381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 dirty="0" err="1">
                <a:solidFill>
                  <a:srgbClr val="0C1F35"/>
                </a:solidFill>
                <a:latin typeface="Aptos Display"/>
              </a:rPr>
              <a:t>Sectores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 Económicos con Potencial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en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Chile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0877489-DF24-E184-8632-104627023566}"/>
              </a:ext>
            </a:extLst>
          </p:cNvPr>
          <p:cNvSpPr txBox="1"/>
          <p:nvPr/>
        </p:nvSpPr>
        <p:spPr>
          <a:xfrm>
            <a:off x="344468" y="1733814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ciencia se financia mejor cuando conversa con desafíos productivos concretos.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97A5EAD2-AF5F-EEE6-F9F5-AC4B6D9A569F}"/>
              </a:ext>
            </a:extLst>
          </p:cNvPr>
          <p:cNvSpPr txBox="1"/>
          <p:nvPr/>
        </p:nvSpPr>
        <p:spPr>
          <a:xfrm>
            <a:off x="673652" y="2712222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Minería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AF4FB05-C3FC-6B49-2D69-08189A4F8A51}"/>
              </a:ext>
            </a:extLst>
          </p:cNvPr>
          <p:cNvSpPr txBox="1"/>
          <p:nvPr/>
        </p:nvSpPr>
        <p:spPr>
          <a:xfrm>
            <a:off x="673652" y="3114558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autonomía, electrificación, agua, relaves, IA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164A43CA-DA63-5864-9AB5-6DB26007918A}"/>
              </a:ext>
            </a:extLst>
          </p:cNvPr>
          <p:cNvSpPr txBox="1"/>
          <p:nvPr/>
        </p:nvSpPr>
        <p:spPr>
          <a:xfrm>
            <a:off x="4331252" y="2712222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Energía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1E34FC3F-7072-02A2-7D31-BFCA626E71E2}"/>
              </a:ext>
            </a:extLst>
          </p:cNvPr>
          <p:cNvSpPr txBox="1"/>
          <p:nvPr/>
        </p:nvSpPr>
        <p:spPr>
          <a:xfrm>
            <a:off x="4331252" y="3114558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almacenamiento, H₂, redes, eficiencia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D0E614F6-DFB0-1B87-6104-0AAFD7818205}"/>
              </a:ext>
            </a:extLst>
          </p:cNvPr>
          <p:cNvSpPr txBox="1"/>
          <p:nvPr/>
        </p:nvSpPr>
        <p:spPr>
          <a:xfrm>
            <a:off x="7988852" y="2712222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Agroalimentos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3E9F9CC3-B802-F8DD-BE00-6E2ACFCE65EF}"/>
              </a:ext>
            </a:extLst>
          </p:cNvPr>
          <p:cNvSpPr txBox="1"/>
          <p:nvPr/>
        </p:nvSpPr>
        <p:spPr>
          <a:xfrm>
            <a:off x="7988852" y="3114558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bioinsumos, trazabilidad, eficiencia hídrica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49D86685-428D-5B6A-89B1-D2881049D09C}"/>
              </a:ext>
            </a:extLst>
          </p:cNvPr>
          <p:cNvSpPr txBox="1"/>
          <p:nvPr/>
        </p:nvSpPr>
        <p:spPr>
          <a:xfrm>
            <a:off x="673652" y="428498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Salud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822557B0-5817-9F60-8B6E-D665BD24BFA7}"/>
              </a:ext>
            </a:extLst>
          </p:cNvPr>
          <p:cNvSpPr txBox="1"/>
          <p:nvPr/>
        </p:nvSpPr>
        <p:spPr>
          <a:xfrm>
            <a:off x="673652" y="4687325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diagnóstico, dispositivos, salud digital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6262FDD4-AFE6-53C6-9C7E-626E64D8EFD3}"/>
              </a:ext>
            </a:extLst>
          </p:cNvPr>
          <p:cNvSpPr txBox="1"/>
          <p:nvPr/>
        </p:nvSpPr>
        <p:spPr>
          <a:xfrm>
            <a:off x="4331252" y="428498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Ciudades/transporte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F7E6777F-B424-F1AE-64BB-5461346FC1D3}"/>
              </a:ext>
            </a:extLst>
          </p:cNvPr>
          <p:cNvSpPr txBox="1"/>
          <p:nvPr/>
        </p:nvSpPr>
        <p:spPr>
          <a:xfrm>
            <a:off x="4331252" y="4687325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electromovilidad, logística, datos</a:t>
            </a: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DEE69F2C-98FE-901C-7FF9-BBFC79529208}"/>
              </a:ext>
            </a:extLst>
          </p:cNvPr>
          <p:cNvSpPr txBox="1"/>
          <p:nvPr/>
        </p:nvSpPr>
        <p:spPr>
          <a:xfrm>
            <a:off x="7988852" y="4284989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Manufactura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E46A606C-7735-EE57-488C-2141EE4B3E5C}"/>
              </a:ext>
            </a:extLst>
          </p:cNvPr>
          <p:cNvSpPr txBox="1"/>
          <p:nvPr/>
        </p:nvSpPr>
        <p:spPr>
          <a:xfrm>
            <a:off x="7988852" y="4687325"/>
            <a:ext cx="288950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automatización, CAD/CAM, calidad, materiales</a:t>
            </a:r>
          </a:p>
        </p:txBody>
      </p:sp>
    </p:spTree>
    <p:extLst>
      <p:ext uri="{BB962C8B-B14F-4D97-AF65-F5344CB8AC3E}">
        <p14:creationId xmlns:p14="http://schemas.microsoft.com/office/powerpoint/2010/main" val="20914875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CD1A6E-7378-B82B-2D92-1FD97AAC8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606A5DA-434C-C6C1-D3A9-167A65FE8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268" y="838200"/>
            <a:ext cx="8175172" cy="545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26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FA30C4-01CD-3404-C293-D73806A09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559F7A5-73E3-5BDE-B0A4-50A400CDEB81}"/>
              </a:ext>
            </a:extLst>
          </p:cNvPr>
          <p:cNvSpPr txBox="1"/>
          <p:nvPr/>
        </p:nvSpPr>
        <p:spPr>
          <a:xfrm>
            <a:off x="462657" y="902801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Qué significa “empaquetar” una iniciativa académica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7860B9CD-626F-B0B6-F59B-798DA2263633}"/>
              </a:ext>
            </a:extLst>
          </p:cNvPr>
          <p:cNvSpPr txBox="1"/>
          <p:nvPr/>
        </p:nvSpPr>
        <p:spPr>
          <a:xfrm>
            <a:off x="480945" y="1515449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No es solo hacer un pitch: es dejar lista una propuesta para que otros puedan decidir, financiar y ejecutar.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BE3879F-FC9F-5360-58A2-D8A267EF6499}"/>
              </a:ext>
            </a:extLst>
          </p:cNvPr>
          <p:cNvSpPr txBox="1"/>
          <p:nvPr/>
        </p:nvSpPr>
        <p:spPr>
          <a:xfrm>
            <a:off x="810129" y="2493857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Convertir ciencia en unidad de decisión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E797E110-1C7E-116A-31E1-955CAAD35C6A}"/>
              </a:ext>
            </a:extLst>
          </p:cNvPr>
          <p:cNvSpPr txBox="1"/>
          <p:nvPr/>
        </p:nvSpPr>
        <p:spPr>
          <a:xfrm>
            <a:off x="810129" y="2896193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47DA60CA-F80A-AA9C-E550-B3EE45FECEAC}"/>
              </a:ext>
            </a:extLst>
          </p:cNvPr>
          <p:cNvSpPr txBox="1"/>
          <p:nvPr/>
        </p:nvSpPr>
        <p:spPr>
          <a:xfrm>
            <a:off x="846705" y="2987633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Problema, usuario, beneficiario y comprador definidos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Ruta regulatoria, técnica y comercial identificada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Hipótesis separadas de evidencia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Narrativa de inversión y ejecución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1C5CE44D-3A36-FFB1-6817-4FFF21FAD577}"/>
              </a:ext>
            </a:extLst>
          </p:cNvPr>
          <p:cNvSpPr txBox="1"/>
          <p:nvPr/>
        </p:nvSpPr>
        <p:spPr>
          <a:xfrm>
            <a:off x="6250808" y="2493857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Asset package mínimo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A4E5562C-2EE3-DA9D-4126-F327E5B04584}"/>
              </a:ext>
            </a:extLst>
          </p:cNvPr>
          <p:cNvSpPr txBox="1"/>
          <p:nvPr/>
        </p:nvSpPr>
        <p:spPr>
          <a:xfrm>
            <a:off x="6250808" y="2896193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026F13C2-4475-BC72-FAAC-11DCB4CA55F0}"/>
              </a:ext>
            </a:extLst>
          </p:cNvPr>
          <p:cNvSpPr txBox="1"/>
          <p:nvPr/>
        </p:nvSpPr>
        <p:spPr>
          <a:xfrm>
            <a:off x="6287384" y="2987633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Resumen ejecutivo y one-pager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Mapa de riesgos y mitigaciones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Matriz TRL/CRL/MRL y próximos hitos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Presupuesto por milestone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Acuerdos de IP, roles y gobernanza</a:t>
            </a:r>
          </a:p>
        </p:txBody>
      </p:sp>
    </p:spTree>
    <p:extLst>
      <p:ext uri="{BB962C8B-B14F-4D97-AF65-F5344CB8AC3E}">
        <p14:creationId xmlns:p14="http://schemas.microsoft.com/office/powerpoint/2010/main" val="3159155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503733-C1A4-3CB6-6BD0-013D7A8FB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A123494-8240-54D0-0F0E-8A23E40D916B}"/>
              </a:ext>
            </a:extLst>
          </p:cNvPr>
          <p:cNvSpPr txBox="1"/>
          <p:nvPr/>
        </p:nvSpPr>
        <p:spPr>
          <a:xfrm>
            <a:off x="599136" y="834562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Chile: fortalezas y brechas para EBCT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2C1CC790-E6E4-971D-1A5C-B81AD1499E6A}"/>
              </a:ext>
            </a:extLst>
          </p:cNvPr>
          <p:cNvSpPr txBox="1"/>
          <p:nvPr/>
        </p:nvSpPr>
        <p:spPr>
          <a:xfrm>
            <a:off x="617424" y="1447210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El desafío no es solo investigar más: es convertir capacidades en adopción, productividad y nuevas empresas.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1BB3834-6C6B-FC01-75BC-FF076AA4F244}"/>
              </a:ext>
            </a:extLst>
          </p:cNvPr>
          <p:cNvSpPr txBox="1"/>
          <p:nvPr/>
        </p:nvSpPr>
        <p:spPr>
          <a:xfrm>
            <a:off x="900888" y="2379898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Fortalezas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0742C74-A38D-720C-1225-24AA2CEC528E}"/>
              </a:ext>
            </a:extLst>
          </p:cNvPr>
          <p:cNvSpPr txBox="1"/>
          <p:nvPr/>
        </p:nvSpPr>
        <p:spPr>
          <a:xfrm>
            <a:off x="900888" y="2782234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D3B29EC3-1E9B-3E3B-551A-4B4AD0761771}"/>
              </a:ext>
            </a:extLst>
          </p:cNvPr>
          <p:cNvSpPr txBox="1"/>
          <p:nvPr/>
        </p:nvSpPr>
        <p:spPr>
          <a:xfrm>
            <a:off x="937464" y="2873674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Sectores tractores: minería, energía, agua, alimentos, salud, astronomía y economía circular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Instrumentos públicos de ANID y CORFO para validación e innovación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Universidades, centros y capacidades científicas distribuidas territorialmente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0F53C2B4-DC1D-9929-9874-5342F5401A21}"/>
              </a:ext>
            </a:extLst>
          </p:cNvPr>
          <p:cNvSpPr txBox="1"/>
          <p:nvPr/>
        </p:nvSpPr>
        <p:spPr>
          <a:xfrm>
            <a:off x="6341568" y="2379898"/>
            <a:ext cx="48554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Brechas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D0E12344-084C-4950-D311-80FEDCC07469}"/>
              </a:ext>
            </a:extLst>
          </p:cNvPr>
          <p:cNvSpPr txBox="1"/>
          <p:nvPr/>
        </p:nvSpPr>
        <p:spPr>
          <a:xfrm>
            <a:off x="6341568" y="2782234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BF9F7E14-8B77-91C0-1D4E-D4F1C1654E09}"/>
              </a:ext>
            </a:extLst>
          </p:cNvPr>
          <p:cNvSpPr txBox="1"/>
          <p:nvPr/>
        </p:nvSpPr>
        <p:spPr>
          <a:xfrm>
            <a:off x="6378144" y="2873674"/>
            <a:ext cx="4800600" cy="2788920"/>
          </a:xfrm>
          <a:prstGeom prst="rect">
            <a:avLst/>
          </a:prstGeom>
          <a:noFill/>
        </p:spPr>
        <p:txBody>
          <a:bodyPr wrap="square" lIns="45720">
            <a:spAutoFit/>
          </a:bodyPr>
          <a:lstStyle/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Bajo gasto I+D sobre PIB y menor participación empresarial relativa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Dificultad para convertir resultados académicos en ventas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Escasez de capital paciente para tecnologías profundas</a:t>
            </a:r>
          </a:p>
          <a:p>
            <a:pPr>
              <a:spcAft>
                <a:spcPts val="500"/>
              </a:spcAft>
              <a:defRPr sz="1100">
                <a:solidFill>
                  <a:srgbClr val="5C6974"/>
                </a:solidFill>
                <a:latin typeface="Aptos"/>
              </a:defRPr>
            </a:pPr>
            <a:r>
              <a:t>• Gobernanza de transferencia todavía heterogénea</a:t>
            </a:r>
          </a:p>
        </p:txBody>
      </p:sp>
    </p:spTree>
    <p:extLst>
      <p:ext uri="{BB962C8B-B14F-4D97-AF65-F5344CB8AC3E}">
        <p14:creationId xmlns:p14="http://schemas.microsoft.com/office/powerpoint/2010/main" val="25338334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C63D5B-23C4-1911-56CE-7A0678945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32E9DE98-6705-BBE6-C878-A14B78A9510B}"/>
              </a:ext>
            </a:extLst>
          </p:cNvPr>
          <p:cNvSpPr txBox="1"/>
          <p:nvPr/>
        </p:nvSpPr>
        <p:spPr>
          <a:xfrm>
            <a:off x="626432" y="902801"/>
            <a:ext cx="8138160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r>
              <a:rPr lang="es-CL" sz="2800" b="1" dirty="0">
                <a:solidFill>
                  <a:srgbClr val="0C1F35"/>
                </a:solidFill>
                <a:latin typeface="Aptos Display"/>
              </a:rPr>
              <a:t>Uso estratégico  de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Instrumentos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públicos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: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8097A383-1A5B-44F2-8468-EBFD7C420175}"/>
              </a:ext>
            </a:extLst>
          </p:cNvPr>
          <p:cNvSpPr txBox="1"/>
          <p:nvPr/>
        </p:nvSpPr>
        <p:spPr>
          <a:xfrm>
            <a:off x="644720" y="1515449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No postular por postular: alinear instrumento, madurez y evidencia requerida.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5EB1B4D-7BF0-B820-4A98-D9607929E594}"/>
              </a:ext>
            </a:extLst>
          </p:cNvPr>
          <p:cNvSpPr txBox="1"/>
          <p:nvPr/>
        </p:nvSpPr>
        <p:spPr>
          <a:xfrm>
            <a:off x="1065344" y="2448137"/>
            <a:ext cx="9747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Investigación aplicada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0AE54F4A-E6F3-BA19-28F8-B7CC2B76A787}"/>
              </a:ext>
            </a:extLst>
          </p:cNvPr>
          <p:cNvSpPr txBox="1"/>
          <p:nvPr/>
        </p:nvSpPr>
        <p:spPr>
          <a:xfrm>
            <a:off x="1065344" y="2850473"/>
            <a:ext cx="9747504" cy="548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ANID/FONDEF, Startup Ciencia: hipótesis tecnológica y validación temprana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55617A7-BFFD-9A82-03DB-75D7D9521915}"/>
              </a:ext>
            </a:extLst>
          </p:cNvPr>
          <p:cNvSpPr txBox="1"/>
          <p:nvPr/>
        </p:nvSpPr>
        <p:spPr>
          <a:xfrm>
            <a:off x="1065344" y="3408257"/>
            <a:ext cx="9747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Innovación empresarial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92EBF4D-C56D-572A-4A52-BA5CE702F735}"/>
              </a:ext>
            </a:extLst>
          </p:cNvPr>
          <p:cNvSpPr txBox="1"/>
          <p:nvPr/>
        </p:nvSpPr>
        <p:spPr>
          <a:xfrm>
            <a:off x="1065344" y="3810593"/>
            <a:ext cx="9747504" cy="548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CORFO Crea y Valida / Innova: validación con empresa y mercado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AF7ABEDA-4F9A-3F9C-32F0-59831FC9F53B}"/>
              </a:ext>
            </a:extLst>
          </p:cNvPr>
          <p:cNvSpPr txBox="1"/>
          <p:nvPr/>
        </p:nvSpPr>
        <p:spPr>
          <a:xfrm>
            <a:off x="1065344" y="4368376"/>
            <a:ext cx="9747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Escalamiento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5CC4041E-3C37-0607-2762-815CD3C48D74}"/>
              </a:ext>
            </a:extLst>
          </p:cNvPr>
          <p:cNvSpPr txBox="1"/>
          <p:nvPr/>
        </p:nvSpPr>
        <p:spPr>
          <a:xfrm>
            <a:off x="1065344" y="4770713"/>
            <a:ext cx="9747504" cy="548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Pilotos pagados, contratos, inversión privada y project finance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B8204296-4DAB-E432-8E58-3BE5FAE7755F}"/>
              </a:ext>
            </a:extLst>
          </p:cNvPr>
          <p:cNvSpPr txBox="1"/>
          <p:nvPr/>
        </p:nvSpPr>
        <p:spPr>
          <a:xfrm>
            <a:off x="1065344" y="5328497"/>
            <a:ext cx="9747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1">
                <a:solidFill>
                  <a:srgbClr val="0C1F35"/>
                </a:solidFill>
                <a:latin typeface="Aptos Display"/>
              </a:rPr>
              <a:t>Transferencia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88F3F1B-32AC-9462-35EF-D1D80619E426}"/>
              </a:ext>
            </a:extLst>
          </p:cNvPr>
          <p:cNvSpPr txBox="1"/>
          <p:nvPr/>
        </p:nvSpPr>
        <p:spPr>
          <a:xfrm>
            <a:off x="1065344" y="5730833"/>
            <a:ext cx="9747504" cy="54864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Licencias, spin-off, joint venture, servicios tecnológicos</a:t>
            </a:r>
          </a:p>
        </p:txBody>
      </p:sp>
    </p:spTree>
    <p:extLst>
      <p:ext uri="{BB962C8B-B14F-4D97-AF65-F5344CB8AC3E}">
        <p14:creationId xmlns:p14="http://schemas.microsoft.com/office/powerpoint/2010/main" val="17567863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D4B98-C4F5-607F-72ED-E4ECB64BC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A34959F-4691-8E46-A5B6-C14F88D2DAEE}"/>
              </a:ext>
            </a:extLst>
          </p:cNvPr>
          <p:cNvSpPr txBox="1"/>
          <p:nvPr/>
        </p:nvSpPr>
        <p:spPr>
          <a:xfrm>
            <a:off x="244293" y="998336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Brechas chilenas que deben gestionarse desde el diseño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85B2A3FA-7F6E-5DEB-59D6-2D202882DAC5}"/>
              </a:ext>
            </a:extLst>
          </p:cNvPr>
          <p:cNvSpPr txBox="1"/>
          <p:nvPr/>
        </p:nvSpPr>
        <p:spPr>
          <a:xfrm>
            <a:off x="262581" y="1829352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 dirty="0">
                <a:solidFill>
                  <a:srgbClr val="5C6974"/>
                </a:solidFill>
                <a:latin typeface="Aptos"/>
              </a:rPr>
              <a:t>Una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buena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propuesta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anticipa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las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fallas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estructurales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del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ecosistema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.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5ED23FA4-AAD0-8727-DAE5-68DAC80337B1}"/>
              </a:ext>
            </a:extLst>
          </p:cNvPr>
          <p:cNvSpPr txBox="1"/>
          <p:nvPr/>
        </p:nvSpPr>
        <p:spPr>
          <a:xfrm>
            <a:off x="683205" y="2589392"/>
            <a:ext cx="44439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Brecha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CD2D2824-BA2B-4A74-8C18-C15924B7502D}"/>
              </a:ext>
            </a:extLst>
          </p:cNvPr>
          <p:cNvSpPr txBox="1"/>
          <p:nvPr/>
        </p:nvSpPr>
        <p:spPr>
          <a:xfrm>
            <a:off x="683205" y="2991728"/>
            <a:ext cx="4443984" cy="6217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Poca I+D empresarial + capital paciente limitado + baja cultura de compra tecnológica temprana.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343595F1-DBD0-34F8-9A93-4B86C2004821}"/>
              </a:ext>
            </a:extLst>
          </p:cNvPr>
          <p:cNvSpPr txBox="1"/>
          <p:nvPr/>
        </p:nvSpPr>
        <p:spPr>
          <a:xfrm>
            <a:off x="5941005" y="2589392"/>
            <a:ext cx="44439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Respuesta de diseño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E69E4F44-FA8C-722A-3FF4-62D01A77F4C3}"/>
              </a:ext>
            </a:extLst>
          </p:cNvPr>
          <p:cNvSpPr txBox="1"/>
          <p:nvPr/>
        </p:nvSpPr>
        <p:spPr>
          <a:xfrm>
            <a:off x="5941005" y="2991728"/>
            <a:ext cx="4443984" cy="6217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200" b="0">
                <a:solidFill>
                  <a:srgbClr val="5C6974"/>
                </a:solidFill>
                <a:latin typeface="Aptos"/>
              </a:rPr>
              <a:t>Pilotos con empresa tractora, milestones verificables, cofinanciamiento, acuerdos de IP claros y ruta comercial temprana.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02BF4CB3-52F0-8A51-9B86-E7E73F74EE7B}"/>
              </a:ext>
            </a:extLst>
          </p:cNvPr>
          <p:cNvSpPr txBox="1"/>
          <p:nvPr/>
        </p:nvSpPr>
        <p:spPr>
          <a:xfrm>
            <a:off x="683205" y="4601071"/>
            <a:ext cx="97017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Implicancia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42F2AC64-5C0F-9D87-1568-428C7EFB585F}"/>
              </a:ext>
            </a:extLst>
          </p:cNvPr>
          <p:cNvSpPr txBox="1"/>
          <p:nvPr/>
        </p:nvSpPr>
        <p:spPr>
          <a:xfrm>
            <a:off x="683205" y="5003408"/>
            <a:ext cx="9701784" cy="34747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En Chile, la iniciativa debe demostrar valor para productividad, diversificación, transición energética, resiliencia climática o seguridad operacional.</a:t>
            </a:r>
          </a:p>
        </p:txBody>
      </p:sp>
    </p:spTree>
    <p:extLst>
      <p:ext uri="{BB962C8B-B14F-4D97-AF65-F5344CB8AC3E}">
        <p14:creationId xmlns:p14="http://schemas.microsoft.com/office/powerpoint/2010/main" val="29991899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DDC636-3C9D-11A3-FD84-06125379E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>
            <a:extLst>
              <a:ext uri="{FF2B5EF4-FFF2-40B4-BE49-F238E27FC236}">
                <a16:creationId xmlns:a16="http://schemas.microsoft.com/office/drawing/2014/main" id="{3557B280-D21C-885D-D371-6D5E16200280}"/>
              </a:ext>
            </a:extLst>
          </p:cNvPr>
          <p:cNvSpPr txBox="1"/>
          <p:nvPr/>
        </p:nvSpPr>
        <p:spPr>
          <a:xfrm>
            <a:off x="6205089" y="2823178"/>
            <a:ext cx="4855464" cy="290779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endParaRPr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442F135-BC81-6226-765D-2E651069F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55" y="637447"/>
            <a:ext cx="8795994" cy="561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0074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774D6331-C6DC-EC44-826B-52F4800BDF64}"/>
              </a:ext>
            </a:extLst>
          </p:cNvPr>
          <p:cNvSpPr/>
          <p:nvPr/>
        </p:nvSpPr>
        <p:spPr>
          <a:xfrm>
            <a:off x="3081527" y="2847859"/>
            <a:ext cx="655543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80000"/>
              </a:lnSpc>
              <a:tabLst>
                <a:tab pos="685800" algn="l"/>
              </a:tabLst>
              <a:defRPr/>
            </a:pPr>
            <a:r>
              <a:rPr lang="en-US" sz="4000" b="1" dirty="0">
                <a:ln w="0"/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CONCLUSIONES Y REFLEXIONES FINALES</a:t>
            </a:r>
          </a:p>
        </p:txBody>
      </p:sp>
    </p:spTree>
    <p:extLst>
      <p:ext uri="{BB962C8B-B14F-4D97-AF65-F5344CB8AC3E}">
        <p14:creationId xmlns:p14="http://schemas.microsoft.com/office/powerpoint/2010/main" val="290050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898056-7314-2FDA-0760-63D6128A8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23C9F5-29E7-F5CC-81DC-47C1FE00F547}"/>
              </a:ext>
            </a:extLst>
          </p:cNvPr>
          <p:cNvSpPr txBox="1"/>
          <p:nvPr/>
        </p:nvSpPr>
        <p:spPr>
          <a:xfrm>
            <a:off x="658368" y="2088656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historia debe ser verificable, no grandilocuente.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78D0D7A1-9351-B7D5-144E-55345CB5D55E}"/>
              </a:ext>
            </a:extLst>
          </p:cNvPr>
          <p:cNvSpPr txBox="1"/>
          <p:nvPr/>
        </p:nvSpPr>
        <p:spPr>
          <a:xfrm>
            <a:off x="987552" y="302134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Dolor</a:t>
            </a: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08B82AE9-0F49-0CEF-2442-1E501CEB66DD}"/>
              </a:ext>
            </a:extLst>
          </p:cNvPr>
          <p:cNvSpPr txBox="1"/>
          <p:nvPr/>
        </p:nvSpPr>
        <p:spPr>
          <a:xfrm>
            <a:off x="987552" y="342368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hay un problema costoso y urgente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CAC7F314-CD29-3AB5-DE9D-4EF6BEA716F1}"/>
              </a:ext>
            </a:extLst>
          </p:cNvPr>
          <p:cNvSpPr txBox="1"/>
          <p:nvPr/>
        </p:nvSpPr>
        <p:spPr>
          <a:xfrm>
            <a:off x="4645152" y="302134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Oportunidad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822DD707-2C5A-A233-3B9D-676847F6908A}"/>
              </a:ext>
            </a:extLst>
          </p:cNvPr>
          <p:cNvSpPr txBox="1"/>
          <p:nvPr/>
        </p:nvSpPr>
        <p:spPr>
          <a:xfrm>
            <a:off x="4645152" y="342368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existe un segmento dispuesto a actuar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id="{1C48AEB3-7974-6711-A58C-89D2E9B7E73C}"/>
              </a:ext>
            </a:extLst>
          </p:cNvPr>
          <p:cNvSpPr txBox="1"/>
          <p:nvPr/>
        </p:nvSpPr>
        <p:spPr>
          <a:xfrm>
            <a:off x="8302752" y="302134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Solución</a:t>
            </a: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id="{18894B31-341C-E36E-F97E-E7A5918C20E6}"/>
              </a:ext>
            </a:extLst>
          </p:cNvPr>
          <p:cNvSpPr txBox="1"/>
          <p:nvPr/>
        </p:nvSpPr>
        <p:spPr>
          <a:xfrm>
            <a:off x="8302752" y="342368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la ciencia ofrece una ventaja defendible</a:t>
            </a:r>
          </a:p>
        </p:txBody>
      </p:sp>
      <p:sp>
        <p:nvSpPr>
          <p:cNvPr id="29" name="TextBox 20">
            <a:extLst>
              <a:ext uri="{FF2B5EF4-FFF2-40B4-BE49-F238E27FC236}">
                <a16:creationId xmlns:a16="http://schemas.microsoft.com/office/drawing/2014/main" id="{3657A23E-3EA3-E7CA-2255-937D9C517670}"/>
              </a:ext>
            </a:extLst>
          </p:cNvPr>
          <p:cNvSpPr txBox="1"/>
          <p:nvPr/>
        </p:nvSpPr>
        <p:spPr>
          <a:xfrm>
            <a:off x="987552" y="457582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Evidencia</a:t>
            </a: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57B624D0-0CD3-17EE-FAC0-E0B02E29E227}"/>
              </a:ext>
            </a:extLst>
          </p:cNvPr>
          <p:cNvSpPr txBox="1"/>
          <p:nvPr/>
        </p:nvSpPr>
        <p:spPr>
          <a:xfrm>
            <a:off x="987552" y="497816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ya hay señales técnicas y comerciales</a:t>
            </a: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DE0BB7D0-A3E5-11C5-4726-BFAEF0EA415A}"/>
              </a:ext>
            </a:extLst>
          </p:cNvPr>
          <p:cNvSpPr txBox="1"/>
          <p:nvPr/>
        </p:nvSpPr>
        <p:spPr>
          <a:xfrm>
            <a:off x="4645152" y="457582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Plan</a:t>
            </a:r>
          </a:p>
        </p:txBody>
      </p:sp>
      <p:sp>
        <p:nvSpPr>
          <p:cNvPr id="34" name="TextBox 25">
            <a:extLst>
              <a:ext uri="{FF2B5EF4-FFF2-40B4-BE49-F238E27FC236}">
                <a16:creationId xmlns:a16="http://schemas.microsoft.com/office/drawing/2014/main" id="{224A9440-2424-518B-FCF3-2BCB0EC35F6A}"/>
              </a:ext>
            </a:extLst>
          </p:cNvPr>
          <p:cNvSpPr txBox="1"/>
          <p:nvPr/>
        </p:nvSpPr>
        <p:spPr>
          <a:xfrm>
            <a:off x="4645152" y="497816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el dinero reduce riesgos específicos</a:t>
            </a:r>
          </a:p>
        </p:txBody>
      </p:sp>
      <p:sp>
        <p:nvSpPr>
          <p:cNvPr id="37" name="TextBox 28">
            <a:extLst>
              <a:ext uri="{FF2B5EF4-FFF2-40B4-BE49-F238E27FC236}">
                <a16:creationId xmlns:a16="http://schemas.microsoft.com/office/drawing/2014/main" id="{1D38B4B5-BBC7-B8C4-2EFB-89BCDF5F5BA6}"/>
              </a:ext>
            </a:extLst>
          </p:cNvPr>
          <p:cNvSpPr txBox="1"/>
          <p:nvPr/>
        </p:nvSpPr>
        <p:spPr>
          <a:xfrm>
            <a:off x="8302752" y="4575824"/>
            <a:ext cx="288950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Retorno</a:t>
            </a:r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id="{F7C15F8A-D466-519E-9420-3F58D491B9B6}"/>
              </a:ext>
            </a:extLst>
          </p:cNvPr>
          <p:cNvSpPr txBox="1"/>
          <p:nvPr/>
        </p:nvSpPr>
        <p:spPr>
          <a:xfrm>
            <a:off x="8302752" y="4978160"/>
            <a:ext cx="2889504" cy="43891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000" b="0">
                <a:solidFill>
                  <a:srgbClr val="5C6974"/>
                </a:solidFill>
                <a:latin typeface="Aptos"/>
              </a:rPr>
              <a:t>si funciona, habilita valor económico e impacto</a:t>
            </a:r>
          </a:p>
        </p:txBody>
      </p:sp>
      <p:sp>
        <p:nvSpPr>
          <p:cNvPr id="39" name="TextBox 2">
            <a:extLst>
              <a:ext uri="{FF2B5EF4-FFF2-40B4-BE49-F238E27FC236}">
                <a16:creationId xmlns:a16="http://schemas.microsoft.com/office/drawing/2014/main" id="{EA973C8C-9EF3-05F5-0049-33860438E608}"/>
              </a:ext>
            </a:extLst>
          </p:cNvPr>
          <p:cNvSpPr txBox="1"/>
          <p:nvPr/>
        </p:nvSpPr>
        <p:spPr>
          <a:xfrm>
            <a:off x="640079" y="1476008"/>
            <a:ext cx="9268195" cy="4678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Nuevo Relato 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de 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I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nversión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para </a:t>
            </a:r>
            <a:r>
              <a:rPr lang="es-419" sz="2800" b="1" dirty="0">
                <a:solidFill>
                  <a:srgbClr val="0C1F35"/>
                </a:solidFill>
                <a:latin typeface="Aptos Display"/>
              </a:rPr>
              <a:t>la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ciencia</a:t>
            </a:r>
            <a:r>
              <a:rPr sz="2800" b="1" dirty="0">
                <a:solidFill>
                  <a:srgbClr val="0C1F35"/>
                </a:solidFill>
                <a:latin typeface="Aptos Display"/>
              </a:rPr>
              <a:t> </a:t>
            </a:r>
            <a:r>
              <a:rPr sz="2800" b="1" dirty="0" err="1">
                <a:solidFill>
                  <a:srgbClr val="0C1F35"/>
                </a:solidFill>
                <a:latin typeface="Aptos Display"/>
              </a:rPr>
              <a:t>aplicada</a:t>
            </a:r>
            <a:endParaRPr sz="2800" b="1" dirty="0">
              <a:solidFill>
                <a:srgbClr val="0C1F35"/>
              </a:solidFill>
              <a:latin typeface="Aptos Display"/>
            </a:endParaRPr>
          </a:p>
        </p:txBody>
      </p:sp>
    </p:spTree>
    <p:extLst>
      <p:ext uri="{BB962C8B-B14F-4D97-AF65-F5344CB8AC3E}">
        <p14:creationId xmlns:p14="http://schemas.microsoft.com/office/powerpoint/2010/main" val="6911608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4BCB86-6A2B-D5A1-3786-E4DA07046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F565974-A728-15B8-F3B7-74A7412FB956}"/>
              </a:ext>
            </a:extLst>
          </p:cNvPr>
          <p:cNvSpPr/>
          <p:nvPr/>
        </p:nvSpPr>
        <p:spPr>
          <a:xfrm>
            <a:off x="9418320" y="411480"/>
            <a:ext cx="2057400" cy="32004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900" b="1">
                <a:solidFill>
                  <a:srgbClr val="FFFFFF"/>
                </a:solidFill>
                <a:latin typeface="Aptos"/>
              </a:rPr>
              <a:t>Cierre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5E1B48B-28EF-D05F-D44B-5D70DDA5B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6071" y="862531"/>
            <a:ext cx="8089039" cy="539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355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F92D9E-50B9-CB70-A954-A8343F492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7140441-F2F4-836E-3BFD-447004A77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73" y="772749"/>
            <a:ext cx="9350830" cy="525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864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DF35AB-B23D-C582-CAC7-E418A2187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B25B1745-C5D8-9900-8F18-9D7D23CEB472}"/>
              </a:ext>
            </a:extLst>
          </p:cNvPr>
          <p:cNvSpPr txBox="1"/>
          <p:nvPr/>
        </p:nvSpPr>
        <p:spPr>
          <a:xfrm>
            <a:off x="904026" y="2082443"/>
            <a:ext cx="9782169" cy="2991588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just"/>
            <a:r>
              <a:rPr sz="2400" b="0" dirty="0">
                <a:latin typeface="Aptos"/>
              </a:rPr>
              <a:t>La </a:t>
            </a:r>
            <a:r>
              <a:rPr sz="2400" b="0" dirty="0" err="1">
                <a:latin typeface="Aptos"/>
              </a:rPr>
              <a:t>ciencia</a:t>
            </a:r>
            <a:r>
              <a:rPr sz="2400" b="0" dirty="0">
                <a:latin typeface="Aptos"/>
              </a:rPr>
              <a:t> se </a:t>
            </a:r>
            <a:r>
              <a:rPr sz="2400" b="0" dirty="0" err="1">
                <a:latin typeface="Aptos"/>
              </a:rPr>
              <a:t>vuelve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financiable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cuando</a:t>
            </a:r>
            <a:r>
              <a:rPr sz="2400" b="0" dirty="0">
                <a:latin typeface="Aptos"/>
              </a:rPr>
              <a:t> se </a:t>
            </a:r>
            <a:r>
              <a:rPr sz="2400" b="0" dirty="0" err="1">
                <a:latin typeface="Aptos"/>
              </a:rPr>
              <a:t>convierte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en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una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promesa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verificable</a:t>
            </a:r>
            <a:r>
              <a:rPr sz="2400" b="0" dirty="0">
                <a:latin typeface="Aptos"/>
              </a:rPr>
              <a:t> de valor </a:t>
            </a:r>
            <a:r>
              <a:rPr sz="2400" b="0" dirty="0" err="1">
                <a:latin typeface="Aptos"/>
              </a:rPr>
              <a:t>compartido</a:t>
            </a:r>
            <a:r>
              <a:rPr sz="2400" b="0" dirty="0">
                <a:latin typeface="Aptos"/>
              </a:rPr>
              <a:t>.</a:t>
            </a:r>
            <a:endParaRPr lang="es-419" sz="2400" b="0" dirty="0">
              <a:latin typeface="Aptos"/>
            </a:endParaRPr>
          </a:p>
          <a:p>
            <a:pPr algn="just"/>
            <a:endParaRPr lang="es-CL" sz="2400" dirty="0">
              <a:latin typeface="Aptos"/>
            </a:endParaRPr>
          </a:p>
          <a:p>
            <a:pPr algn="just"/>
            <a:r>
              <a:rPr lang="es-CL" sz="2400" dirty="0"/>
              <a:t>Es ordenar evidencia, riesgos, incentivos y acuerdos para que empresas, Estado, universidades e inversionistas puedan tomar mejores decisiones.</a:t>
            </a:r>
          </a:p>
          <a:p>
            <a:pPr algn="just"/>
            <a:endParaRPr lang="es-CL" sz="2400" dirty="0"/>
          </a:p>
          <a:p>
            <a:pPr algn="just"/>
            <a:r>
              <a:rPr lang="es-CL" sz="2400" b="1" dirty="0"/>
              <a:t>La pregunta no es solo “¿qué descubrimos?” sino “¿qué decisión de inversión habilita este descubrimiento?”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AF396F0-791B-4BDB-7921-7CE3C41ACB64}"/>
              </a:ext>
            </a:extLst>
          </p:cNvPr>
          <p:cNvSpPr/>
          <p:nvPr/>
        </p:nvSpPr>
        <p:spPr>
          <a:xfrm>
            <a:off x="9418320" y="411480"/>
            <a:ext cx="2057400" cy="320040"/>
          </a:xfrm>
          <a:prstGeom prst="roundRect">
            <a:avLst/>
          </a:prstGeom>
          <a:solidFill>
            <a:srgbClr val="0088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900" b="1">
                <a:solidFill>
                  <a:srgbClr val="FFFFFF"/>
                </a:solidFill>
                <a:latin typeface="Aptos"/>
              </a:rPr>
              <a:t>Cierre</a:t>
            </a:r>
          </a:p>
        </p:txBody>
      </p:sp>
    </p:spTree>
    <p:extLst>
      <p:ext uri="{BB962C8B-B14F-4D97-AF65-F5344CB8AC3E}">
        <p14:creationId xmlns:p14="http://schemas.microsoft.com/office/powerpoint/2010/main" val="39244735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FE78A8-470D-D94B-63EB-C1630CC3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81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FD4C51-1F5F-47A1-0F42-311BF66C3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F2C581F3-DDB4-1E5C-01E8-EEAA1566F282}"/>
              </a:ext>
            </a:extLst>
          </p:cNvPr>
          <p:cNvSpPr/>
          <p:nvPr/>
        </p:nvSpPr>
        <p:spPr>
          <a:xfrm>
            <a:off x="3384645" y="3189053"/>
            <a:ext cx="8175009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lang="es-CL" sz="4000" b="1" dirty="0">
                <a:ln w="0"/>
                <a:solidFill>
                  <a:prstClr val="white"/>
                </a:solidFill>
                <a:latin typeface="Gotham Medium" pitchFamily="2" charset="0"/>
                <a:cs typeface="Gotham Medium" pitchFamily="2" charset="0"/>
              </a:rPr>
              <a:t>PROPUESTA DE VALOR FINANCIABLE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en-US" sz="4000" b="1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56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550777DE-99E7-CD3B-EDA4-466C8D985A6A}"/>
              </a:ext>
            </a:extLst>
          </p:cNvPr>
          <p:cNvSpPr txBox="1"/>
          <p:nvPr/>
        </p:nvSpPr>
        <p:spPr>
          <a:xfrm>
            <a:off x="521890" y="2899624"/>
            <a:ext cx="7953370" cy="775597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400" b="0" dirty="0">
                <a:latin typeface="Aptos"/>
              </a:rPr>
              <a:t>La </a:t>
            </a:r>
            <a:r>
              <a:rPr sz="2400" b="0" dirty="0" err="1">
                <a:latin typeface="Aptos"/>
              </a:rPr>
              <a:t>propuesta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debe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unir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ciencia</a:t>
            </a:r>
            <a:r>
              <a:rPr sz="2400" b="0" dirty="0">
                <a:latin typeface="Aptos"/>
              </a:rPr>
              <a:t>, </a:t>
            </a:r>
            <a:r>
              <a:rPr sz="2400" b="0" dirty="0" err="1">
                <a:latin typeface="Aptos"/>
              </a:rPr>
              <a:t>necesidad</a:t>
            </a:r>
            <a:r>
              <a:rPr sz="2400" b="0" dirty="0">
                <a:latin typeface="Aptos"/>
              </a:rPr>
              <a:t> industrial, </a:t>
            </a:r>
            <a:r>
              <a:rPr sz="2400" b="0" dirty="0" err="1">
                <a:latin typeface="Aptos"/>
              </a:rPr>
              <a:t>ventaja</a:t>
            </a:r>
            <a:r>
              <a:rPr sz="2400" b="0" dirty="0">
                <a:latin typeface="Aptos"/>
              </a:rPr>
              <a:t> </a:t>
            </a:r>
            <a:r>
              <a:rPr sz="2400" b="0" dirty="0" err="1">
                <a:latin typeface="Aptos"/>
              </a:rPr>
              <a:t>competitiva</a:t>
            </a:r>
            <a:r>
              <a:rPr sz="2400" b="0" dirty="0">
                <a:latin typeface="Aptos"/>
              </a:rPr>
              <a:t> y </a:t>
            </a:r>
            <a:r>
              <a:rPr sz="2400" b="0" dirty="0" err="1">
                <a:latin typeface="Aptos"/>
              </a:rPr>
              <a:t>ruta</a:t>
            </a:r>
            <a:r>
              <a:rPr sz="2400" b="0" dirty="0">
                <a:latin typeface="Aptos"/>
              </a:rPr>
              <a:t> de </a:t>
            </a:r>
            <a:r>
              <a:rPr sz="2400" b="0" dirty="0" err="1">
                <a:latin typeface="Aptos"/>
              </a:rPr>
              <a:t>captura</a:t>
            </a:r>
            <a:r>
              <a:rPr sz="2400" b="0" dirty="0">
                <a:latin typeface="Aptos"/>
              </a:rPr>
              <a:t> de valor.</a:t>
            </a:r>
          </a:p>
        </p:txBody>
      </p:sp>
    </p:spTree>
    <p:extLst>
      <p:ext uri="{BB962C8B-B14F-4D97-AF65-F5344CB8AC3E}">
        <p14:creationId xmlns:p14="http://schemas.microsoft.com/office/powerpoint/2010/main" val="2701696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6DC137-DC2D-5221-9082-DABEA4D2D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C88E09B3-9ED9-9C74-0328-287984D2C3ED}"/>
              </a:ext>
            </a:extLst>
          </p:cNvPr>
          <p:cNvSpPr txBox="1"/>
          <p:nvPr/>
        </p:nvSpPr>
        <p:spPr>
          <a:xfrm>
            <a:off x="640080" y="1284940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De descubrimiento científico a propuesta de valor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6DD7CDB-431D-335D-5849-FC12A420F414}"/>
              </a:ext>
            </a:extLst>
          </p:cNvPr>
          <p:cNvSpPr txBox="1"/>
          <p:nvPr/>
        </p:nvSpPr>
        <p:spPr>
          <a:xfrm>
            <a:off x="658368" y="1897588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La pregunta no es “¿qué inventamos?”, sino “¿qué problema resolvemos mejor?”.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77877A7-269D-812D-D168-66E08C21AACC}"/>
              </a:ext>
            </a:extLst>
          </p:cNvPr>
          <p:cNvSpPr txBox="1"/>
          <p:nvPr/>
        </p:nvSpPr>
        <p:spPr>
          <a:xfrm>
            <a:off x="941832" y="2967436"/>
            <a:ext cx="453542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Pregunta correcta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1122A32-7142-9089-0694-5B7F59C59BEE}"/>
              </a:ext>
            </a:extLst>
          </p:cNvPr>
          <p:cNvSpPr txBox="1"/>
          <p:nvPr/>
        </p:nvSpPr>
        <p:spPr>
          <a:xfrm>
            <a:off x="941832" y="3369772"/>
            <a:ext cx="4535424" cy="19019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0">
                <a:solidFill>
                  <a:srgbClr val="5C6974"/>
                </a:solidFill>
                <a:latin typeface="Aptos"/>
              </a:rPr>
              <a:t>¿Qué problema resuelve mejor, más barato, más rápido o con menor riesgo?
¿Quién sufre el dolor y quién paga?
¿Qué cambia si la tecnología no existe?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3C5A09C-4DF4-44B1-DD00-0DF6E13B1FAC}"/>
              </a:ext>
            </a:extLst>
          </p:cNvPr>
          <p:cNvSpPr txBox="1"/>
          <p:nvPr/>
        </p:nvSpPr>
        <p:spPr>
          <a:xfrm>
            <a:off x="6153912" y="2967436"/>
            <a:ext cx="508406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800" b="1">
                <a:solidFill>
                  <a:srgbClr val="0C1F35"/>
                </a:solidFill>
                <a:latin typeface="Aptos Display"/>
              </a:rPr>
              <a:t>Fórmula práctica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6367C3E-6497-CAC6-AEA2-49F9BEDDE3C4}"/>
              </a:ext>
            </a:extLst>
          </p:cNvPr>
          <p:cNvSpPr txBox="1"/>
          <p:nvPr/>
        </p:nvSpPr>
        <p:spPr>
          <a:xfrm>
            <a:off x="6153912" y="3369772"/>
            <a:ext cx="5084064" cy="190195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400" b="0">
                <a:solidFill>
                  <a:srgbClr val="5C6974"/>
                </a:solidFill>
                <a:latin typeface="Aptos"/>
              </a:rPr>
              <a:t>Para [segmento] que enfrenta [dolor medible], nuestra solución [resultado tecnológico] permite [beneficio cuantificado], a diferencia de [alternativa], gracias a [diferenciador defendible].</a:t>
            </a:r>
          </a:p>
        </p:txBody>
      </p:sp>
    </p:spTree>
    <p:extLst>
      <p:ext uri="{BB962C8B-B14F-4D97-AF65-F5344CB8AC3E}">
        <p14:creationId xmlns:p14="http://schemas.microsoft.com/office/powerpoint/2010/main" val="2973395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08BB22-9E8B-E182-D8E5-BE776B4D6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573A12C-0CD9-A097-FE39-B464B9B0A686}"/>
              </a:ext>
            </a:extLst>
          </p:cNvPr>
          <p:cNvSpPr txBox="1"/>
          <p:nvPr/>
        </p:nvSpPr>
        <p:spPr>
          <a:xfrm>
            <a:off x="640080" y="1121166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Mapa mínimo de mercado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BF980F5B-6060-1EEB-E590-267F67C55679}"/>
              </a:ext>
            </a:extLst>
          </p:cNvPr>
          <p:cNvSpPr txBox="1"/>
          <p:nvPr/>
        </p:nvSpPr>
        <p:spPr>
          <a:xfrm>
            <a:off x="658368" y="1733814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Antes de financiar, hay que distinguir entre quien usa, quien paga, quien decide y quien se beneficia.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827AEB2C-09CA-625E-A700-328FFD3D7C9D}"/>
              </a:ext>
            </a:extLst>
          </p:cNvPr>
          <p:cNvSpPr txBox="1"/>
          <p:nvPr/>
        </p:nvSpPr>
        <p:spPr>
          <a:xfrm>
            <a:off x="1078992" y="3032262"/>
            <a:ext cx="18379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Usuario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16E1D425-3B07-3DF8-4AB3-C966D6047E9E}"/>
              </a:ext>
            </a:extLst>
          </p:cNvPr>
          <p:cNvSpPr txBox="1"/>
          <p:nvPr/>
        </p:nvSpPr>
        <p:spPr>
          <a:xfrm>
            <a:off x="1078992" y="3434598"/>
            <a:ext cx="183794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opera o recibe la solución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BD978C8C-6B22-D73C-0210-D9F156DC7376}"/>
              </a:ext>
            </a:extLst>
          </p:cNvPr>
          <p:cNvSpPr txBox="1"/>
          <p:nvPr/>
        </p:nvSpPr>
        <p:spPr>
          <a:xfrm>
            <a:off x="3547872" y="3032262"/>
            <a:ext cx="18379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Comprador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6ABFE0E4-A9C4-AB14-5E4A-B5D62426D471}"/>
              </a:ext>
            </a:extLst>
          </p:cNvPr>
          <p:cNvSpPr txBox="1"/>
          <p:nvPr/>
        </p:nvSpPr>
        <p:spPr>
          <a:xfrm>
            <a:off x="3547872" y="3434598"/>
            <a:ext cx="183794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firma la orden de compra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4AECC251-10BF-381C-ECE5-BBB493EC3B70}"/>
              </a:ext>
            </a:extLst>
          </p:cNvPr>
          <p:cNvSpPr txBox="1"/>
          <p:nvPr/>
        </p:nvSpPr>
        <p:spPr>
          <a:xfrm>
            <a:off x="6016752" y="3032262"/>
            <a:ext cx="18379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Beneficiario</a:t>
            </a: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D5182671-2AA1-8FF3-2570-D23501AA5BF1}"/>
              </a:ext>
            </a:extLst>
          </p:cNvPr>
          <p:cNvSpPr txBox="1"/>
          <p:nvPr/>
        </p:nvSpPr>
        <p:spPr>
          <a:xfrm>
            <a:off x="6016752" y="3434598"/>
            <a:ext cx="183794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captura el valor o impacto</a:t>
            </a:r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id="{FBFD792D-F28D-1026-43C3-394498D0B350}"/>
              </a:ext>
            </a:extLst>
          </p:cNvPr>
          <p:cNvSpPr txBox="1"/>
          <p:nvPr/>
        </p:nvSpPr>
        <p:spPr>
          <a:xfrm>
            <a:off x="2313432" y="4723901"/>
            <a:ext cx="18379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Influenciador</a:t>
            </a: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id="{504865B1-B9C1-5149-FFFF-C799D969DBCE}"/>
              </a:ext>
            </a:extLst>
          </p:cNvPr>
          <p:cNvSpPr txBox="1"/>
          <p:nvPr/>
        </p:nvSpPr>
        <p:spPr>
          <a:xfrm>
            <a:off x="2313432" y="5126238"/>
            <a:ext cx="183794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recomienda o bloquea adopción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47D3272-5705-2ADC-2019-F1C98CCC3934}"/>
              </a:ext>
            </a:extLst>
          </p:cNvPr>
          <p:cNvSpPr txBox="1"/>
          <p:nvPr/>
        </p:nvSpPr>
        <p:spPr>
          <a:xfrm>
            <a:off x="4782312" y="4723901"/>
            <a:ext cx="183794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Regulador</a:t>
            </a:r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4F194D35-A154-29C9-E83E-DA2CF1BA8791}"/>
              </a:ext>
            </a:extLst>
          </p:cNvPr>
          <p:cNvSpPr txBox="1"/>
          <p:nvPr/>
        </p:nvSpPr>
        <p:spPr>
          <a:xfrm>
            <a:off x="4782312" y="5126238"/>
            <a:ext cx="1837944" cy="48463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100" b="0">
                <a:solidFill>
                  <a:srgbClr val="5C6974"/>
                </a:solidFill>
                <a:latin typeface="Aptos"/>
              </a:rPr>
              <a:t>habilita o condiciona uso</a:t>
            </a:r>
          </a:p>
        </p:txBody>
      </p:sp>
      <p:sp>
        <p:nvSpPr>
          <p:cNvPr id="24" name="Rounded Rectangle 26">
            <a:extLst>
              <a:ext uri="{FF2B5EF4-FFF2-40B4-BE49-F238E27FC236}">
                <a16:creationId xmlns:a16="http://schemas.microsoft.com/office/drawing/2014/main" id="{D8DACCBF-617E-2C25-6FB0-24E82C45DDEA}"/>
              </a:ext>
            </a:extLst>
          </p:cNvPr>
          <p:cNvSpPr/>
          <p:nvPr/>
        </p:nvSpPr>
        <p:spPr>
          <a:xfrm>
            <a:off x="4160520" y="3818646"/>
            <a:ext cx="2194560" cy="502920"/>
          </a:xfrm>
          <a:prstGeom prst="roundRect">
            <a:avLst/>
          </a:prstGeom>
          <a:solidFill>
            <a:srgbClr val="0C1F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Tecnología académica</a:t>
            </a:r>
          </a:p>
        </p:txBody>
      </p:sp>
    </p:spTree>
    <p:extLst>
      <p:ext uri="{BB962C8B-B14F-4D97-AF65-F5344CB8AC3E}">
        <p14:creationId xmlns:p14="http://schemas.microsoft.com/office/powerpoint/2010/main" val="3985785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5E6CE-DC43-2A9D-46C5-BDE98BD38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6631FD5-EB04-CDFD-6613-A9358AC0F94C}"/>
              </a:ext>
            </a:extLst>
          </p:cNvPr>
          <p:cNvSpPr txBox="1"/>
          <p:nvPr/>
        </p:nvSpPr>
        <p:spPr>
          <a:xfrm>
            <a:off x="380771" y="1039279"/>
            <a:ext cx="8138160" cy="5943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2800" b="1">
                <a:solidFill>
                  <a:srgbClr val="0C1F35"/>
                </a:solidFill>
                <a:latin typeface="Aptos Display"/>
              </a:rPr>
              <a:t>Dolor medible: el punto de entrada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963981A-33AA-E80E-7667-589D42839DB3}"/>
              </a:ext>
            </a:extLst>
          </p:cNvPr>
          <p:cNvSpPr txBox="1"/>
          <p:nvPr/>
        </p:nvSpPr>
        <p:spPr>
          <a:xfrm>
            <a:off x="399059" y="1651927"/>
            <a:ext cx="905256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Una propuesta financiable transforma un problema general en una métrica de negocio.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59F91E7-61D0-9A8A-3B4D-8E1E11A875E1}"/>
              </a:ext>
            </a:extLst>
          </p:cNvPr>
          <p:cNvSpPr txBox="1"/>
          <p:nvPr/>
        </p:nvSpPr>
        <p:spPr>
          <a:xfrm>
            <a:off x="819683" y="2584615"/>
            <a:ext cx="9930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Dolor débil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FF05FDE-A4D8-7702-0544-2F9E5D055A99}"/>
              </a:ext>
            </a:extLst>
          </p:cNvPr>
          <p:cNvSpPr txBox="1"/>
          <p:nvPr/>
        </p:nvSpPr>
        <p:spPr>
          <a:xfrm>
            <a:off x="819683" y="2986951"/>
            <a:ext cx="9930384" cy="1645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 dirty="0">
                <a:solidFill>
                  <a:srgbClr val="5C6974"/>
                </a:solidFill>
                <a:latin typeface="Aptos"/>
              </a:rPr>
              <a:t>“La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industria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necesita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 </a:t>
            </a:r>
            <a:r>
              <a:rPr sz="1300" b="0" dirty="0" err="1">
                <a:solidFill>
                  <a:srgbClr val="5C6974"/>
                </a:solidFill>
                <a:latin typeface="Aptos"/>
              </a:rPr>
              <a:t>innovación</a:t>
            </a:r>
            <a:r>
              <a:rPr sz="1300" b="0" dirty="0">
                <a:solidFill>
                  <a:srgbClr val="5C6974"/>
                </a:solidFill>
                <a:latin typeface="Aptos"/>
              </a:rPr>
              <a:t>”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F925CEC-D767-5471-3744-DE1B8C9B29F0}"/>
              </a:ext>
            </a:extLst>
          </p:cNvPr>
          <p:cNvSpPr txBox="1"/>
          <p:nvPr/>
        </p:nvSpPr>
        <p:spPr>
          <a:xfrm>
            <a:off x="819683" y="3819055"/>
            <a:ext cx="9930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Dolor financiable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4B3CDB95-DEC6-C2BA-D863-21AEB3F8D616}"/>
              </a:ext>
            </a:extLst>
          </p:cNvPr>
          <p:cNvSpPr txBox="1"/>
          <p:nvPr/>
        </p:nvSpPr>
        <p:spPr>
          <a:xfrm>
            <a:off x="819683" y="4221391"/>
            <a:ext cx="9930384" cy="1645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“La planta pierde 8% de disponibilidad por fallas no anticipadas”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B23BB410-94C6-FE62-A7A2-4F87D62F9CEE}"/>
              </a:ext>
            </a:extLst>
          </p:cNvPr>
          <p:cNvSpPr txBox="1"/>
          <p:nvPr/>
        </p:nvSpPr>
        <p:spPr>
          <a:xfrm>
            <a:off x="819683" y="5053495"/>
            <a:ext cx="9930384" cy="3200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500" b="1">
                <a:solidFill>
                  <a:srgbClr val="0C1F35"/>
                </a:solidFill>
                <a:latin typeface="Aptos Display"/>
              </a:rPr>
              <a:t>Evidencia deseada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FF4A08E5-000E-8EE1-0176-BABFCC775774}"/>
              </a:ext>
            </a:extLst>
          </p:cNvPr>
          <p:cNvSpPr txBox="1"/>
          <p:nvPr/>
        </p:nvSpPr>
        <p:spPr>
          <a:xfrm>
            <a:off x="819683" y="5455831"/>
            <a:ext cx="9930384" cy="164592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/>
            <a:r>
              <a:rPr sz="1300" b="0">
                <a:solidFill>
                  <a:srgbClr val="5C6974"/>
                </a:solidFill>
                <a:latin typeface="Aptos"/>
              </a:rPr>
              <a:t>Línea base, frecuencia, costo, severidad y dueño del problema</a:t>
            </a:r>
          </a:p>
        </p:txBody>
      </p:sp>
    </p:spTree>
    <p:extLst>
      <p:ext uri="{BB962C8B-B14F-4D97-AF65-F5344CB8AC3E}">
        <p14:creationId xmlns:p14="http://schemas.microsoft.com/office/powerpoint/2010/main" val="40277808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4693</TotalTime>
  <Words>2110</Words>
  <Application>Microsoft Macintosh PowerPoint</Application>
  <PresentationFormat>Panorámica</PresentationFormat>
  <Paragraphs>359</Paragraphs>
  <Slides>49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6" baseType="lpstr">
      <vt:lpstr>Aptos</vt:lpstr>
      <vt:lpstr>Aptos Display</vt:lpstr>
      <vt:lpstr>Arial</vt:lpstr>
      <vt:lpstr>Calibri</vt:lpstr>
      <vt:lpstr>Gotham Light</vt:lpstr>
      <vt:lpstr>Gotham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paul.arevalo@cedia.org.ec</dc:creator>
  <cp:lastModifiedBy>Bárbara Silva</cp:lastModifiedBy>
  <cp:revision>195</cp:revision>
  <dcterms:created xsi:type="dcterms:W3CDTF">2016-01-19T22:21:45Z</dcterms:created>
  <dcterms:modified xsi:type="dcterms:W3CDTF">2026-05-28T18:07:25Z</dcterms:modified>
</cp:coreProperties>
</file>